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0AF924D-4D90-49C1-86ED-B83879DCCB4C}">
  <a:tblStyle styleId="{80AF924D-4D90-49C1-86ED-B83879DCCB4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E03C8A3-4E38-4FDE-A740-A2BF1B38077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a81b8d9538_0_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 name="Google Shape;52;g2a81b8d9538_0_2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 name="Google Shape;53;g2a81b8d9538_0_2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a81b8d9538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a81b8d9538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a81b8d953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a81b8d953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81b8d953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81b8d953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modeling process is broken down into three main products/deliverables: the final cable suitability </a:t>
            </a:r>
            <a:r>
              <a:rPr lang="en" sz="1200">
                <a:solidFill>
                  <a:schemeClr val="dk1"/>
                </a:solidFill>
                <a:latin typeface="Calibri"/>
                <a:ea typeface="Calibri"/>
                <a:cs typeface="Calibri"/>
                <a:sym typeface="Calibri"/>
              </a:rPr>
              <a:t>model</a:t>
            </a:r>
            <a:r>
              <a:rPr lang="en" sz="1200">
                <a:solidFill>
                  <a:schemeClr val="dk1"/>
                </a:solidFill>
                <a:latin typeface="Calibri"/>
                <a:ea typeface="Calibri"/>
                <a:cs typeface="Calibri"/>
                <a:sym typeface="Calibri"/>
              </a:rPr>
              <a:t>, the optimal path for the route, and the corridor for the cable route.</a:t>
            </a:r>
            <a:endParaRPr>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a81b8d953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a81b8d953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First, the study area is created encompassing the identified lease area and extending to the coastline. This extent can be informed based on the furthest feasible Points of Interconnection / landfall points</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81b8d953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81b8d953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Second, landing points are chosen (based on location of proposed Points of Interconnection on land) and a starting point is chosen along the perimeter of the WEA.</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Subsequent vetting of POIs and landfall feasibility will be needed by stakeholders, lessees and state entities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bulk of our model will be what I explain in the next slides consisting of an overall cable suitability model of the study area</a:t>
            </a:r>
            <a:endParaRPr sz="1200">
              <a:solidFill>
                <a:schemeClr val="dk1"/>
              </a:solidFill>
              <a:latin typeface="Calibri"/>
              <a:ea typeface="Calibri"/>
              <a:cs typeface="Calibri"/>
              <a:sym typeface="Calibri"/>
            </a:endParaRPr>
          </a:p>
          <a:p>
            <a:pPr indent="-304800" lvl="1" marL="9144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Both starting and landing points can be updated and the model can be re-ran to include different points as more information becomes available.</a:t>
            </a:r>
            <a:endParaRPr>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81b8d953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81b8d953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The starting basis for our data inventory is our Gulf of Maine MSP Database, which includes 463 data layers from different sectors. We will need to collect additional data from state/local engagement including state waters and certain land-based data.</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 this data inventory will be developed and updated as outreach and engagement continues with stakeholders.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a81b8d953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a81b8d953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There are two main types of data transformation for our modeling process: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(1) certain data layers are given setbacks from their current locations (such as artificial reefs, fish havens, shipping lanes) to provide a protective distance between these layers and cables; and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 all data layers are either considered a constraint (and completely removed from the study area - e.g., no-go zone) or a cost layer that will be considered in the overall suitability raster.</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Each layer for the suitability raster is assigned a value from 0.01 to 1 (0.01 = high suitability, 1 = low suitability).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Categorical data include layers such as as structures (oil and gas pipelines) and defined areas (lightering zones, fish havens). These are given a fixed value on a scale from 0.01 to 1 (these static values are determined from expert opinion/stakeholder engagement).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Continuous data include layers that can cover the entire study area such as AIS vessel traffic, slope, depth. These data are re-scaled from 0-1 using different functions depending on the data (e.g., S-shaped membership function, linear function).</a:t>
            </a:r>
            <a:endParaRPr>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a81b8d953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a81b8d953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All of the data layers considered are either categorized as a constraint or a cost. All constraint data are compiled into one raster. All cost layers are given a value, transformed accordingly, and then combined into a separate raster.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final step is then to remove the constraints raster (area) from the suitability raster to create the final suitability raster.</a:t>
            </a:r>
            <a:endParaRPr>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a81b8d9538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a81b8d9538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This results in our first product, which is the final suitability raster that shows areas of greater suitability for cable routing.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next step in our modeling process is to use this suitability raster to create optimal paths from the starting points to each potential landing area. These paths are created using a distance accumulation raster, which calculates the accumulated distance for each cell in the study area to the determined starting points, incorporating the suitability raster into the distance accumulation calculation.</a:t>
            </a:r>
            <a:endParaRPr>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81b8d953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a81b8d953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Our second product is the optimal paths from each landing point to the starting location within the WEA, and each path has a cost and length associated with it. This “cost” is not monetary, but rather the accumulation of the values of all suitability data layers throughout the cable’s path (so a path with a higher “cost” likely traverses through more conflicting areas). In this example, the yellow middle path has both the lowest “cost” and the shortest distance from the WEA to land.</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It may not be possible to construct a cable route in the exact path of this line. Therefore, instead of limiting our results to a narrow line, it is more useful to provide a wider corridor (at least 1 km wide) where it would be most suitable to lay a cable while avoiding constrained areas.</a:t>
            </a:r>
            <a:endParaRPr>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a81b8d95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a81b8d95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a81b8d953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a81b8d953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Therefore, our third product is the corridor surrounding the optimal path that is at least 1 km wide. This area is determined by encompassing all possible paths that are less than the specified accumulative “cost” threshold.</a:t>
            </a:r>
            <a:endParaRPr>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a81b8d953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a81b8d953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It is important to determine the specific starting and landing points, as they heavily influence the location of the optimal path and corridor. For example, by creating a second starting point towards the left side of the WEA, the most optimal path now leads to the left-most landfall point.</a:t>
            </a:r>
            <a:endParaRPr>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a81b8d953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a81b8d953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When looking at the corridor, adding another starting point resulted in two potential pathways from the WEA to land (with the leftmost path appearing in a darker shade and, therefore, being the most suitable for the export cable).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And this speaks to the importance of public outreach and stakeholder engagement to create the most comprehensive model for the export cable pathways.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There may be additional data layers that can be obtained from state/local agencies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Consult additional experts for decisions on layer setbacks and values for suitability layers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Important to determine the positioning of both landing points and starting points in order to better inform the final corridor.</a:t>
            </a:r>
            <a:endParaRPr>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a81b8d9538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a81b8d9538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a81b8d953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a81b8d953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a81b8d953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a81b8d953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a81b8d953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a81b8d95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a81b8d9538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a81b8d9538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a81b8d9538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a81b8d9538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a81b8d9538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a81b8d9538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a81b8d9538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a81b8d9538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a81b8d9538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81b8d9538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3.png"/><Relationship Id="rId11" Type="http://schemas.openxmlformats.org/officeDocument/2006/relationships/image" Target="../media/image1.png"/><Relationship Id="rId10" Type="http://schemas.openxmlformats.org/officeDocument/2006/relationships/hyperlink" Target="mailto:James.Morris@noaa.gov" TargetMode="External"/><Relationship Id="rId12" Type="http://schemas.openxmlformats.org/officeDocument/2006/relationships/image" Target="../media/image2.png"/><Relationship Id="rId9" Type="http://schemas.openxmlformats.org/officeDocument/2006/relationships/image" Target="../media/image6.png"/><Relationship Id="rId5" Type="http://schemas.openxmlformats.org/officeDocument/2006/relationships/image" Target="../media/image7.jpg"/><Relationship Id="rId6" Type="http://schemas.openxmlformats.org/officeDocument/2006/relationships/image" Target="../media/image22.jpg"/><Relationship Id="rId7" Type="http://schemas.openxmlformats.org/officeDocument/2006/relationships/image" Target="../media/image9.png"/><Relationship Id="rId8" Type="http://schemas.openxmlformats.org/officeDocument/2006/relationships/image" Target="../media/image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1.png"/><Relationship Id="rId13" Type="http://schemas.openxmlformats.org/officeDocument/2006/relationships/image" Target="../media/image29.png"/><Relationship Id="rId12"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20.png"/><Relationship Id="rId9"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6.png"/><Relationship Id="rId8"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33.jpg"/><Relationship Id="rId5" Type="http://schemas.openxmlformats.org/officeDocument/2006/relationships/image" Target="../media/image31.jpg"/><Relationship Id="rId6" Type="http://schemas.openxmlformats.org/officeDocument/2006/relationships/image" Target="../media/image3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nvSpPr>
        <p:spPr>
          <a:xfrm>
            <a:off x="0" y="1304100"/>
            <a:ext cx="9144000" cy="646500"/>
          </a:xfrm>
          <a:prstGeom prst="rect">
            <a:avLst/>
          </a:prstGeom>
          <a:solidFill>
            <a:srgbClr val="144A94"/>
          </a:solid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95A6C"/>
              </a:buClr>
              <a:buSzPts val="3900"/>
              <a:buFont typeface="Lato"/>
              <a:buNone/>
            </a:pPr>
            <a:r>
              <a:rPr b="1" lang="en" sz="3000">
                <a:solidFill>
                  <a:schemeClr val="lt1"/>
                </a:solidFill>
              </a:rPr>
              <a:t>Gulf of Maine Cable Routing - Stellwagen Bank</a:t>
            </a:r>
            <a:endParaRPr b="1" i="0" sz="3000" u="none" cap="none" strike="noStrike">
              <a:solidFill>
                <a:schemeClr val="lt1"/>
              </a:solidFill>
              <a:latin typeface="Arial"/>
              <a:ea typeface="Arial"/>
              <a:cs typeface="Arial"/>
              <a:sym typeface="Arial"/>
            </a:endParaRPr>
          </a:p>
        </p:txBody>
      </p:sp>
      <p:pic>
        <p:nvPicPr>
          <p:cNvPr id="56" name="Google Shape;56;p13"/>
          <p:cNvPicPr preferRelativeResize="0"/>
          <p:nvPr/>
        </p:nvPicPr>
        <p:blipFill rotWithShape="1">
          <a:blip r:embed="rId3">
            <a:alphaModFix/>
          </a:blip>
          <a:srcRect b="0" l="0" r="6085" t="29775"/>
          <a:stretch/>
        </p:blipFill>
        <p:spPr>
          <a:xfrm>
            <a:off x="2569153" y="10400"/>
            <a:ext cx="1308953" cy="1086816"/>
          </a:xfrm>
          <a:prstGeom prst="rect">
            <a:avLst/>
          </a:prstGeom>
          <a:noFill/>
          <a:ln>
            <a:noFill/>
          </a:ln>
        </p:spPr>
      </p:pic>
      <p:pic>
        <p:nvPicPr>
          <p:cNvPr id="57" name="Google Shape;57;p13"/>
          <p:cNvPicPr preferRelativeResize="0"/>
          <p:nvPr/>
        </p:nvPicPr>
        <p:blipFill rotWithShape="1">
          <a:blip r:embed="rId4">
            <a:alphaModFix/>
          </a:blip>
          <a:srcRect b="0" l="0" r="9926" t="0"/>
          <a:stretch/>
        </p:blipFill>
        <p:spPr>
          <a:xfrm>
            <a:off x="3878107" y="10412"/>
            <a:ext cx="1308953" cy="1086816"/>
          </a:xfrm>
          <a:prstGeom prst="rect">
            <a:avLst/>
          </a:prstGeom>
          <a:noFill/>
          <a:ln>
            <a:noFill/>
          </a:ln>
        </p:spPr>
      </p:pic>
      <p:pic>
        <p:nvPicPr>
          <p:cNvPr id="58" name="Google Shape;58;p13"/>
          <p:cNvPicPr preferRelativeResize="0"/>
          <p:nvPr/>
        </p:nvPicPr>
        <p:blipFill rotWithShape="1">
          <a:blip r:embed="rId5">
            <a:alphaModFix/>
          </a:blip>
          <a:srcRect b="50973" l="0" r="0" t="0"/>
          <a:stretch/>
        </p:blipFill>
        <p:spPr>
          <a:xfrm>
            <a:off x="6496000" y="-4195"/>
            <a:ext cx="2657200" cy="1095224"/>
          </a:xfrm>
          <a:prstGeom prst="rect">
            <a:avLst/>
          </a:prstGeom>
          <a:noFill/>
          <a:ln>
            <a:noFill/>
          </a:ln>
        </p:spPr>
      </p:pic>
      <p:pic>
        <p:nvPicPr>
          <p:cNvPr descr="Image result for Wind Turbine" id="59" name="Google Shape;59;p13"/>
          <p:cNvPicPr preferRelativeResize="0"/>
          <p:nvPr/>
        </p:nvPicPr>
        <p:blipFill rotWithShape="1">
          <a:blip r:embed="rId6">
            <a:alphaModFix/>
          </a:blip>
          <a:srcRect b="0" l="0" r="0" t="0"/>
          <a:stretch/>
        </p:blipFill>
        <p:spPr>
          <a:xfrm>
            <a:off x="6" y="12"/>
            <a:ext cx="1316207" cy="1086816"/>
          </a:xfrm>
          <a:prstGeom prst="rect">
            <a:avLst/>
          </a:prstGeom>
          <a:noFill/>
          <a:ln>
            <a:noFill/>
          </a:ln>
        </p:spPr>
      </p:pic>
      <p:pic>
        <p:nvPicPr>
          <p:cNvPr id="60" name="Google Shape;60;p13"/>
          <p:cNvPicPr preferRelativeResize="0"/>
          <p:nvPr/>
        </p:nvPicPr>
        <p:blipFill rotWithShape="1">
          <a:blip r:embed="rId7">
            <a:alphaModFix/>
          </a:blip>
          <a:srcRect b="31951" l="73072" r="7465" t="41029"/>
          <a:stretch/>
        </p:blipFill>
        <p:spPr>
          <a:xfrm>
            <a:off x="1316224" y="-1"/>
            <a:ext cx="1252937" cy="1086826"/>
          </a:xfrm>
          <a:prstGeom prst="rect">
            <a:avLst/>
          </a:prstGeom>
          <a:noFill/>
          <a:ln>
            <a:noFill/>
          </a:ln>
        </p:spPr>
      </p:pic>
      <p:pic>
        <p:nvPicPr>
          <p:cNvPr id="61" name="Google Shape;61;p13"/>
          <p:cNvPicPr preferRelativeResize="0"/>
          <p:nvPr/>
        </p:nvPicPr>
        <p:blipFill rotWithShape="1">
          <a:blip r:embed="rId8">
            <a:alphaModFix/>
          </a:blip>
          <a:srcRect b="0" l="0" r="0" t="0"/>
          <a:stretch/>
        </p:blipFill>
        <p:spPr>
          <a:xfrm>
            <a:off x="5187053" y="-4198"/>
            <a:ext cx="1316207" cy="1095212"/>
          </a:xfrm>
          <a:prstGeom prst="rect">
            <a:avLst/>
          </a:prstGeom>
          <a:noFill/>
          <a:ln cap="flat" cmpd="sng" w="9525">
            <a:solidFill>
              <a:schemeClr val="lt2"/>
            </a:solidFill>
            <a:prstDash val="solid"/>
            <a:round/>
            <a:headEnd len="sm" w="sm" type="none"/>
            <a:tailEnd len="sm" w="sm" type="none"/>
          </a:ln>
        </p:spPr>
      </p:pic>
      <p:pic>
        <p:nvPicPr>
          <p:cNvPr descr="Image result for BOEM logo" id="62" name="Google Shape;62;p13"/>
          <p:cNvPicPr preferRelativeResize="0"/>
          <p:nvPr/>
        </p:nvPicPr>
        <p:blipFill rotWithShape="1">
          <a:blip r:embed="rId9">
            <a:alphaModFix/>
          </a:blip>
          <a:srcRect b="0" l="0" r="0" t="0"/>
          <a:stretch/>
        </p:blipFill>
        <p:spPr>
          <a:xfrm>
            <a:off x="479608" y="2890698"/>
            <a:ext cx="1244010" cy="495117"/>
          </a:xfrm>
          <a:prstGeom prst="rect">
            <a:avLst/>
          </a:prstGeom>
          <a:noFill/>
          <a:ln>
            <a:noFill/>
          </a:ln>
        </p:spPr>
      </p:pic>
      <p:sp>
        <p:nvSpPr>
          <p:cNvPr id="63" name="Google Shape;63;p13"/>
          <p:cNvSpPr txBox="1"/>
          <p:nvPr/>
        </p:nvSpPr>
        <p:spPr>
          <a:xfrm>
            <a:off x="398113" y="3573575"/>
            <a:ext cx="30000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lang="en"/>
              <a:t>NOAA OSW Spatial Team</a:t>
            </a:r>
            <a:endParaRPr b="1"/>
          </a:p>
          <a:p>
            <a:pPr indent="0" lvl="0" marL="0" marR="0" rtl="0" algn="l">
              <a:lnSpc>
                <a:spcPct val="100000"/>
              </a:lnSpc>
              <a:spcBef>
                <a:spcPts val="0"/>
              </a:spcBef>
              <a:spcAft>
                <a:spcPts val="0"/>
              </a:spcAft>
              <a:buClr>
                <a:srgbClr val="000000"/>
              </a:buClr>
              <a:buSzPts val="1000"/>
              <a:buFont typeface="Arial"/>
              <a:buNone/>
            </a:pPr>
            <a:r>
              <a:rPr lang="en" sz="1000" u="sng">
                <a:solidFill>
                  <a:schemeClr val="hlink"/>
                </a:solidFill>
                <a:latin typeface="Calibri"/>
                <a:ea typeface="Calibri"/>
                <a:cs typeface="Calibri"/>
                <a:sym typeface="Calibri"/>
                <a:hlinkClick r:id="rId10"/>
              </a:rPr>
              <a:t>James.Morris@noaa.gov</a:t>
            </a:r>
            <a:endParaRPr sz="1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Calibri"/>
              <a:ea typeface="Calibri"/>
              <a:cs typeface="Calibri"/>
              <a:sym typeface="Calibri"/>
            </a:endParaRPr>
          </a:p>
        </p:txBody>
      </p:sp>
      <p:pic>
        <p:nvPicPr>
          <p:cNvPr id="64" name="Google Shape;64;p13"/>
          <p:cNvPicPr preferRelativeResize="0"/>
          <p:nvPr/>
        </p:nvPicPr>
        <p:blipFill rotWithShape="1">
          <a:blip r:embed="rId11">
            <a:alphaModFix/>
          </a:blip>
          <a:srcRect b="0" l="0" r="0" t="22540"/>
          <a:stretch/>
        </p:blipFill>
        <p:spPr>
          <a:xfrm>
            <a:off x="4504425" y="2645725"/>
            <a:ext cx="4359625" cy="2349100"/>
          </a:xfrm>
          <a:prstGeom prst="rect">
            <a:avLst/>
          </a:prstGeom>
          <a:noFill/>
          <a:ln>
            <a:noFill/>
          </a:ln>
        </p:spPr>
      </p:pic>
      <p:pic>
        <p:nvPicPr>
          <p:cNvPr id="65" name="Google Shape;65;p13"/>
          <p:cNvPicPr preferRelativeResize="0"/>
          <p:nvPr/>
        </p:nvPicPr>
        <p:blipFill rotWithShape="1">
          <a:blip r:embed="rId12">
            <a:alphaModFix/>
          </a:blip>
          <a:srcRect b="0" l="0" r="0" t="0"/>
          <a:stretch/>
        </p:blipFill>
        <p:spPr>
          <a:xfrm>
            <a:off x="427150" y="2292375"/>
            <a:ext cx="3100125" cy="428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64000" y="138675"/>
            <a:ext cx="2275500" cy="82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t>Other Considerations</a:t>
            </a:r>
            <a:endParaRPr sz="2320"/>
          </a:p>
        </p:txBody>
      </p:sp>
      <p:sp>
        <p:nvSpPr>
          <p:cNvPr id="122" name="Google Shape;122;p22"/>
          <p:cNvSpPr txBox="1"/>
          <p:nvPr>
            <p:ph idx="1" type="body"/>
          </p:nvPr>
        </p:nvSpPr>
        <p:spPr>
          <a:xfrm>
            <a:off x="131775" y="1078400"/>
            <a:ext cx="1911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Fishing Activity</a:t>
            </a:r>
            <a:endParaRPr>
              <a:solidFill>
                <a:schemeClr val="dk1"/>
              </a:solidFill>
            </a:endParaRPr>
          </a:p>
          <a:p>
            <a:pPr indent="0" lvl="0" marL="0" rtl="0" algn="l">
              <a:spcBef>
                <a:spcPts val="1200"/>
              </a:spcBef>
              <a:spcAft>
                <a:spcPts val="0"/>
              </a:spcAft>
              <a:buNone/>
            </a:pPr>
            <a:r>
              <a:rPr lang="en">
                <a:solidFill>
                  <a:schemeClr val="dk1"/>
                </a:solidFill>
              </a:rPr>
              <a:t>Other Closures</a:t>
            </a:r>
            <a:endParaRPr>
              <a:solidFill>
                <a:schemeClr val="dk1"/>
              </a:solidFill>
            </a:endParaRPr>
          </a:p>
          <a:p>
            <a:pPr indent="0" lvl="0" marL="0" rtl="0" algn="l">
              <a:spcBef>
                <a:spcPts val="1200"/>
              </a:spcBef>
              <a:spcAft>
                <a:spcPts val="1200"/>
              </a:spcAft>
              <a:buNone/>
            </a:pPr>
            <a:r>
              <a:rPr lang="en">
                <a:solidFill>
                  <a:schemeClr val="dk1"/>
                </a:solidFill>
              </a:rPr>
              <a:t>etc.</a:t>
            </a:r>
            <a:endParaRPr>
              <a:solidFill>
                <a:schemeClr val="dk1"/>
              </a:solidFill>
            </a:endParaRPr>
          </a:p>
        </p:txBody>
      </p:sp>
      <p:pic>
        <p:nvPicPr>
          <p:cNvPr id="123" name="Google Shape;123;p22"/>
          <p:cNvPicPr preferRelativeResize="0"/>
          <p:nvPr/>
        </p:nvPicPr>
        <p:blipFill>
          <a:blip r:embed="rId3">
            <a:alphaModFix/>
          </a:blip>
          <a:stretch>
            <a:fillRect/>
          </a:stretch>
        </p:blipFill>
        <p:spPr>
          <a:xfrm>
            <a:off x="2286000" y="0"/>
            <a:ext cx="6857999"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188075" y="351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Stellwagen NMS Data</a:t>
            </a:r>
            <a:endParaRPr b="1"/>
          </a:p>
        </p:txBody>
      </p:sp>
      <p:sp>
        <p:nvSpPr>
          <p:cNvPr id="129" name="Google Shape;129;p23"/>
          <p:cNvSpPr txBox="1"/>
          <p:nvPr>
            <p:ph idx="1" type="body"/>
          </p:nvPr>
        </p:nvSpPr>
        <p:spPr>
          <a:xfrm>
            <a:off x="138575" y="1085725"/>
            <a:ext cx="8619600" cy="390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chemeClr val="dk1"/>
                </a:solidFill>
              </a:rPr>
              <a:t>D</a:t>
            </a:r>
            <a:r>
              <a:rPr lang="en" sz="2000">
                <a:solidFill>
                  <a:schemeClr val="dk1"/>
                </a:solidFill>
              </a:rPr>
              <a:t>ata recommended to be used by </a:t>
            </a:r>
            <a:r>
              <a:rPr lang="en" sz="2000">
                <a:solidFill>
                  <a:schemeClr val="dk1"/>
                </a:solidFill>
              </a:rPr>
              <a:t>Stellwagen </a:t>
            </a:r>
            <a:r>
              <a:rPr lang="en" sz="2000">
                <a:solidFill>
                  <a:schemeClr val="dk1"/>
                </a:solidFill>
              </a:rPr>
              <a:t>NMS?</a:t>
            </a:r>
            <a:endParaRPr sz="2000">
              <a:solidFill>
                <a:schemeClr val="dk1"/>
              </a:solidFill>
            </a:endParaRPr>
          </a:p>
          <a:p>
            <a:pPr indent="0" lvl="0" marL="0" rtl="0" algn="l">
              <a:spcBef>
                <a:spcPts val="1200"/>
              </a:spcBef>
              <a:spcAft>
                <a:spcPts val="0"/>
              </a:spcAft>
              <a:buNone/>
            </a:pPr>
            <a:r>
              <a:t/>
            </a:r>
            <a:endParaRPr sz="2000">
              <a:solidFill>
                <a:schemeClr val="dk1"/>
              </a:solidFill>
            </a:endParaRPr>
          </a:p>
          <a:p>
            <a:pPr indent="0" lvl="0" marL="0" rtl="0" algn="l">
              <a:spcBef>
                <a:spcPts val="1200"/>
              </a:spcBef>
              <a:spcAft>
                <a:spcPts val="0"/>
              </a:spcAft>
              <a:buNone/>
            </a:pPr>
            <a:r>
              <a:rPr lang="en" sz="2000">
                <a:solidFill>
                  <a:schemeClr val="dk1"/>
                </a:solidFill>
              </a:rPr>
              <a:t>Other data considerations?</a:t>
            </a:r>
            <a:endParaRPr sz="2000">
              <a:solidFill>
                <a:schemeClr val="dk1"/>
              </a:solidFill>
            </a:endParaRPr>
          </a:p>
          <a:p>
            <a:pPr indent="0" lvl="0" marL="0" rtl="0" algn="l">
              <a:spcBef>
                <a:spcPts val="1200"/>
              </a:spcBef>
              <a:spcAft>
                <a:spcPts val="0"/>
              </a:spcAft>
              <a:buNone/>
            </a:pPr>
            <a:r>
              <a:t/>
            </a:r>
            <a:endParaRPr sz="2000">
              <a:solidFill>
                <a:schemeClr val="dk1"/>
              </a:solidFill>
            </a:endParaRPr>
          </a:p>
          <a:p>
            <a:pPr indent="0" lvl="0" marL="0" rtl="0" algn="l">
              <a:spcBef>
                <a:spcPts val="1200"/>
              </a:spcBef>
              <a:spcAft>
                <a:spcPts val="1200"/>
              </a:spcAft>
              <a:buNone/>
            </a:pPr>
            <a:r>
              <a:rPr lang="en" sz="2000">
                <a:solidFill>
                  <a:schemeClr val="dk1"/>
                </a:solidFill>
              </a:rPr>
              <a:t>Any insight into relevant sanctuary rules from the Code of Federal Regulations: </a:t>
            </a:r>
            <a:r>
              <a:rPr lang="en" sz="1300">
                <a:solidFill>
                  <a:schemeClr val="dk1"/>
                </a:solidFill>
              </a:rPr>
              <a:t>https://www.ecfr.gov/current/title-15/subtitle-B/chapter-IX/subchapter-B/part-922#sp15.3.922.n</a:t>
            </a:r>
            <a:endParaRPr sz="13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sz="3000">
                <a:solidFill>
                  <a:srgbClr val="000000"/>
                </a:solidFill>
                <a:latin typeface="Calibri"/>
                <a:ea typeface="Calibri"/>
                <a:cs typeface="Calibri"/>
                <a:sym typeface="Calibri"/>
              </a:rPr>
              <a:t>Cable Routing </a:t>
            </a:r>
            <a:r>
              <a:rPr b="1" lang="en" sz="3000">
                <a:solidFill>
                  <a:srgbClr val="000000"/>
                </a:solidFill>
                <a:latin typeface="Calibri"/>
                <a:ea typeface="Calibri"/>
                <a:cs typeface="Calibri"/>
                <a:sym typeface="Calibri"/>
              </a:rPr>
              <a:t>Modeling Process </a:t>
            </a:r>
            <a:endParaRPr b="1" sz="3000">
              <a:solidFill>
                <a:srgbClr val="000000"/>
              </a:solidFill>
              <a:latin typeface="Calibri"/>
              <a:ea typeface="Calibri"/>
              <a:cs typeface="Calibri"/>
              <a:sym typeface="Calibri"/>
            </a:endParaRPr>
          </a:p>
        </p:txBody>
      </p:sp>
      <p:pic>
        <p:nvPicPr>
          <p:cNvPr id="135" name="Google Shape;135;p24"/>
          <p:cNvPicPr preferRelativeResize="0"/>
          <p:nvPr/>
        </p:nvPicPr>
        <p:blipFill rotWithShape="1">
          <a:blip r:embed="rId3">
            <a:alphaModFix/>
          </a:blip>
          <a:srcRect b="0" l="0" r="0" t="0"/>
          <a:stretch/>
        </p:blipFill>
        <p:spPr>
          <a:xfrm>
            <a:off x="6742050" y="118150"/>
            <a:ext cx="2283050" cy="291525"/>
          </a:xfrm>
          <a:prstGeom prst="rect">
            <a:avLst/>
          </a:prstGeom>
          <a:noFill/>
          <a:ln>
            <a:noFill/>
          </a:ln>
        </p:spPr>
      </p:pic>
      <p:grpSp>
        <p:nvGrpSpPr>
          <p:cNvPr id="136" name="Google Shape;136;p24"/>
          <p:cNvGrpSpPr/>
          <p:nvPr/>
        </p:nvGrpSpPr>
        <p:grpSpPr>
          <a:xfrm>
            <a:off x="1045725" y="1349688"/>
            <a:ext cx="7662125" cy="3380875"/>
            <a:chOff x="503250" y="1271375"/>
            <a:chExt cx="7662125" cy="3380875"/>
          </a:xfrm>
        </p:grpSpPr>
        <p:sp>
          <p:nvSpPr>
            <p:cNvPr id="137" name="Google Shape;137;p24"/>
            <p:cNvSpPr/>
            <p:nvPr/>
          </p:nvSpPr>
          <p:spPr>
            <a:xfrm>
              <a:off x="5506625" y="3480425"/>
              <a:ext cx="2054100" cy="5727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200">
                  <a:latin typeface="Calibri"/>
                  <a:ea typeface="Calibri"/>
                  <a:cs typeface="Calibri"/>
                  <a:sym typeface="Calibri"/>
                </a:rPr>
                <a:t>Create Path Corridor </a:t>
              </a:r>
              <a:endParaRPr b="1" sz="1200">
                <a:latin typeface="Calibri"/>
                <a:ea typeface="Calibri"/>
                <a:cs typeface="Calibri"/>
                <a:sym typeface="Calibri"/>
              </a:endParaRPr>
            </a:p>
            <a:p>
              <a:pPr indent="0" lvl="0" marL="0" marR="0" rtl="0" algn="l">
                <a:lnSpc>
                  <a:spcPct val="100000"/>
                </a:lnSpc>
                <a:spcBef>
                  <a:spcPts val="0"/>
                </a:spcBef>
                <a:spcAft>
                  <a:spcPts val="0"/>
                </a:spcAft>
                <a:buNone/>
              </a:pPr>
              <a:r>
                <a:rPr lang="en" sz="1000">
                  <a:latin typeface="Calibri"/>
                  <a:ea typeface="Calibri"/>
                  <a:cs typeface="Calibri"/>
                  <a:sym typeface="Calibri"/>
                </a:rPr>
                <a:t>Minimum width of 1 km</a:t>
              </a:r>
              <a:endParaRPr sz="1000">
                <a:latin typeface="Calibri"/>
                <a:ea typeface="Calibri"/>
                <a:cs typeface="Calibri"/>
                <a:sym typeface="Calibri"/>
              </a:endParaRPr>
            </a:p>
          </p:txBody>
        </p:sp>
        <p:sp>
          <p:nvSpPr>
            <p:cNvPr id="138" name="Google Shape;138;p24"/>
            <p:cNvSpPr/>
            <p:nvPr/>
          </p:nvSpPr>
          <p:spPr>
            <a:xfrm>
              <a:off x="5506625" y="2722325"/>
              <a:ext cx="2054100" cy="5727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Calibri"/>
                  <a:ea typeface="Calibri"/>
                  <a:cs typeface="Calibri"/>
                  <a:sym typeface="Calibri"/>
                </a:rPr>
                <a:t> Characterize Path/s</a:t>
              </a:r>
              <a:endParaRPr b="1" sz="12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Compare key features</a:t>
              </a:r>
              <a:endParaRPr sz="1000">
                <a:latin typeface="Calibri"/>
                <a:ea typeface="Calibri"/>
                <a:cs typeface="Calibri"/>
                <a:sym typeface="Calibri"/>
              </a:endParaRPr>
            </a:p>
          </p:txBody>
        </p:sp>
        <p:sp>
          <p:nvSpPr>
            <p:cNvPr id="139" name="Google Shape;139;p24"/>
            <p:cNvSpPr/>
            <p:nvPr/>
          </p:nvSpPr>
          <p:spPr>
            <a:xfrm>
              <a:off x="5506625" y="1847225"/>
              <a:ext cx="2054100" cy="6897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Calibri"/>
                  <a:ea typeface="Calibri"/>
                  <a:cs typeface="Calibri"/>
                  <a:sym typeface="Calibri"/>
                </a:rPr>
                <a:t>Create Optimal Path/s</a:t>
              </a:r>
              <a:endParaRPr b="1" sz="12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Distance accumulation</a:t>
              </a:r>
              <a:endParaRPr sz="1000">
                <a:latin typeface="Calibri"/>
                <a:ea typeface="Calibri"/>
                <a:cs typeface="Calibri"/>
                <a:sym typeface="Calibri"/>
              </a:endParaRPr>
            </a:p>
            <a:p>
              <a:pPr indent="0" lvl="0" marL="0" rtl="0" algn="l">
                <a:spcBef>
                  <a:spcPts val="0"/>
                </a:spcBef>
                <a:spcAft>
                  <a:spcPts val="0"/>
                </a:spcAft>
                <a:buNone/>
              </a:pPr>
              <a:r>
                <a:rPr lang="en" sz="1000">
                  <a:solidFill>
                    <a:schemeClr val="dk1"/>
                  </a:solidFill>
                  <a:latin typeface="Calibri"/>
                  <a:ea typeface="Calibri"/>
                  <a:cs typeface="Calibri"/>
                  <a:sym typeface="Calibri"/>
                </a:rPr>
                <a:t>Optimal Path as a Line</a:t>
              </a:r>
              <a:endParaRPr sz="1000">
                <a:latin typeface="Calibri"/>
                <a:ea typeface="Calibri"/>
                <a:cs typeface="Calibri"/>
                <a:sym typeface="Calibri"/>
              </a:endParaRPr>
            </a:p>
          </p:txBody>
        </p:sp>
        <p:sp>
          <p:nvSpPr>
            <p:cNvPr id="140" name="Google Shape;140;p24"/>
            <p:cNvSpPr txBox="1"/>
            <p:nvPr/>
          </p:nvSpPr>
          <p:spPr>
            <a:xfrm>
              <a:off x="5392175" y="1271375"/>
              <a:ext cx="2283000" cy="369300"/>
            </a:xfrm>
            <a:prstGeom prst="rect">
              <a:avLst/>
            </a:prstGeom>
            <a:solidFill>
              <a:srgbClr val="FFE599"/>
            </a:solidFill>
            <a:ln cap="flat" cmpd="sng" w="9525">
              <a:solidFill>
                <a:srgbClr val="22222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Calibri"/>
                  <a:ea typeface="Calibri"/>
                  <a:cs typeface="Calibri"/>
                  <a:sym typeface="Calibri"/>
                </a:rPr>
                <a:t>Final Suitability Raster</a:t>
              </a:r>
              <a:endParaRPr b="1" sz="1200">
                <a:latin typeface="Calibri"/>
                <a:ea typeface="Calibri"/>
                <a:cs typeface="Calibri"/>
                <a:sym typeface="Calibri"/>
              </a:endParaRPr>
            </a:p>
          </p:txBody>
        </p:sp>
        <p:sp>
          <p:nvSpPr>
            <p:cNvPr id="141" name="Google Shape;141;p24"/>
            <p:cNvSpPr txBox="1"/>
            <p:nvPr/>
          </p:nvSpPr>
          <p:spPr>
            <a:xfrm>
              <a:off x="4901975" y="4282950"/>
              <a:ext cx="1555500" cy="369300"/>
            </a:xfrm>
            <a:prstGeom prst="rect">
              <a:avLst/>
            </a:prstGeom>
            <a:solidFill>
              <a:srgbClr val="6AA84F"/>
            </a:solidFill>
            <a:ln cap="flat" cmpd="sng" w="9525">
              <a:solidFill>
                <a:srgbClr val="22222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Calibri"/>
                  <a:ea typeface="Calibri"/>
                  <a:cs typeface="Calibri"/>
                  <a:sym typeface="Calibri"/>
                </a:rPr>
                <a:t>Optimal Path</a:t>
              </a:r>
              <a:endParaRPr b="1" sz="1200">
                <a:latin typeface="Calibri"/>
                <a:ea typeface="Calibri"/>
                <a:cs typeface="Calibri"/>
                <a:sym typeface="Calibri"/>
              </a:endParaRPr>
            </a:p>
          </p:txBody>
        </p:sp>
        <p:sp>
          <p:nvSpPr>
            <p:cNvPr id="142" name="Google Shape;142;p24"/>
            <p:cNvSpPr txBox="1"/>
            <p:nvPr/>
          </p:nvSpPr>
          <p:spPr>
            <a:xfrm>
              <a:off x="6609875" y="4282950"/>
              <a:ext cx="1555500" cy="369300"/>
            </a:xfrm>
            <a:prstGeom prst="rect">
              <a:avLst/>
            </a:prstGeom>
            <a:solidFill>
              <a:srgbClr val="6AA84F"/>
            </a:solidFill>
            <a:ln cap="flat" cmpd="sng" w="9525">
              <a:solidFill>
                <a:srgbClr val="22222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Calibri"/>
                  <a:ea typeface="Calibri"/>
                  <a:cs typeface="Calibri"/>
                  <a:sym typeface="Calibri"/>
                </a:rPr>
                <a:t>Corridor for Path</a:t>
              </a:r>
              <a:endParaRPr b="1" sz="1200">
                <a:latin typeface="Calibri"/>
                <a:ea typeface="Calibri"/>
                <a:cs typeface="Calibri"/>
                <a:sym typeface="Calibri"/>
              </a:endParaRPr>
            </a:p>
          </p:txBody>
        </p:sp>
        <p:sp>
          <p:nvSpPr>
            <p:cNvPr id="143" name="Google Shape;143;p24"/>
            <p:cNvSpPr/>
            <p:nvPr/>
          </p:nvSpPr>
          <p:spPr>
            <a:xfrm>
              <a:off x="1107725" y="1271386"/>
              <a:ext cx="2054100" cy="6897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Calibri"/>
                  <a:ea typeface="Calibri"/>
                  <a:cs typeface="Calibri"/>
                  <a:sym typeface="Calibri"/>
                </a:rPr>
                <a:t>Define Area of Interest</a:t>
              </a:r>
              <a:endParaRPr b="1" sz="12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Start and end point/s</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Spatial extent (study area)</a:t>
              </a:r>
              <a:endParaRPr sz="1000">
                <a:latin typeface="Calibri"/>
                <a:ea typeface="Calibri"/>
                <a:cs typeface="Calibri"/>
                <a:sym typeface="Calibri"/>
              </a:endParaRPr>
            </a:p>
          </p:txBody>
        </p:sp>
        <p:sp>
          <p:nvSpPr>
            <p:cNvPr id="144" name="Google Shape;144;p24"/>
            <p:cNvSpPr/>
            <p:nvPr/>
          </p:nvSpPr>
          <p:spPr>
            <a:xfrm>
              <a:off x="1107725" y="2141125"/>
              <a:ext cx="2054100" cy="5727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Calibri"/>
                  <a:ea typeface="Calibri"/>
                  <a:cs typeface="Calibri"/>
                  <a:sym typeface="Calibri"/>
                </a:rPr>
                <a:t>Evaluate &amp; Sort Data</a:t>
              </a:r>
              <a:endParaRPr b="1" sz="12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Determine constraints</a:t>
              </a:r>
              <a:endParaRPr sz="1000">
                <a:latin typeface="Calibri"/>
                <a:ea typeface="Calibri"/>
                <a:cs typeface="Calibri"/>
                <a:sym typeface="Calibri"/>
              </a:endParaRPr>
            </a:p>
          </p:txBody>
        </p:sp>
        <p:sp>
          <p:nvSpPr>
            <p:cNvPr id="145" name="Google Shape;145;p24"/>
            <p:cNvSpPr/>
            <p:nvPr/>
          </p:nvSpPr>
          <p:spPr>
            <a:xfrm>
              <a:off x="1107725" y="2893888"/>
              <a:ext cx="2054100" cy="6897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Calibri"/>
                  <a:ea typeface="Calibri"/>
                  <a:cs typeface="Calibri"/>
                  <a:sym typeface="Calibri"/>
                </a:rPr>
                <a:t>Transform Data</a:t>
              </a:r>
              <a:endParaRPr b="1" sz="12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Determine setbacks</a:t>
              </a:r>
              <a:endParaRPr sz="1000">
                <a:latin typeface="Calibri"/>
                <a:ea typeface="Calibri"/>
                <a:cs typeface="Calibri"/>
                <a:sym typeface="Calibri"/>
              </a:endParaRPr>
            </a:p>
            <a:p>
              <a:pPr indent="0" lvl="0" marL="0" rtl="0" algn="l">
                <a:spcBef>
                  <a:spcPts val="0"/>
                </a:spcBef>
                <a:spcAft>
                  <a:spcPts val="0"/>
                </a:spcAft>
                <a:buNone/>
              </a:pPr>
              <a:r>
                <a:rPr lang="en" sz="1000">
                  <a:latin typeface="Calibri"/>
                  <a:ea typeface="Calibri"/>
                  <a:cs typeface="Calibri"/>
                  <a:sym typeface="Calibri"/>
                </a:rPr>
                <a:t>Define values</a:t>
              </a:r>
              <a:endParaRPr sz="1000">
                <a:latin typeface="Calibri"/>
                <a:ea typeface="Calibri"/>
                <a:cs typeface="Calibri"/>
                <a:sym typeface="Calibri"/>
              </a:endParaRPr>
            </a:p>
          </p:txBody>
        </p:sp>
        <p:sp>
          <p:nvSpPr>
            <p:cNvPr id="146" name="Google Shape;146;p24"/>
            <p:cNvSpPr txBox="1"/>
            <p:nvPr/>
          </p:nvSpPr>
          <p:spPr>
            <a:xfrm>
              <a:off x="2210975" y="3768400"/>
              <a:ext cx="1555500" cy="369300"/>
            </a:xfrm>
            <a:prstGeom prst="rect">
              <a:avLst/>
            </a:prstGeom>
            <a:solidFill>
              <a:srgbClr val="FFE599"/>
            </a:solidFill>
            <a:ln cap="flat" cmpd="sng" w="9525">
              <a:solidFill>
                <a:srgbClr val="22222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Calibri"/>
                  <a:ea typeface="Calibri"/>
                  <a:cs typeface="Calibri"/>
                  <a:sym typeface="Calibri"/>
                </a:rPr>
                <a:t>Suitability Raster</a:t>
              </a:r>
              <a:endParaRPr b="1" sz="1200">
                <a:latin typeface="Calibri"/>
                <a:ea typeface="Calibri"/>
                <a:cs typeface="Calibri"/>
                <a:sym typeface="Calibri"/>
              </a:endParaRPr>
            </a:p>
          </p:txBody>
        </p:sp>
        <p:sp>
          <p:nvSpPr>
            <p:cNvPr id="147" name="Google Shape;147;p24"/>
            <p:cNvSpPr txBox="1"/>
            <p:nvPr/>
          </p:nvSpPr>
          <p:spPr>
            <a:xfrm>
              <a:off x="503250" y="3768400"/>
              <a:ext cx="1555500" cy="369300"/>
            </a:xfrm>
            <a:prstGeom prst="rect">
              <a:avLst/>
            </a:prstGeom>
            <a:solidFill>
              <a:srgbClr val="FFE599"/>
            </a:solidFill>
            <a:ln cap="flat" cmpd="sng" w="9525">
              <a:solidFill>
                <a:srgbClr val="22222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Calibri"/>
                  <a:ea typeface="Calibri"/>
                  <a:cs typeface="Calibri"/>
                  <a:sym typeface="Calibri"/>
                </a:rPr>
                <a:t>Constraints Raster</a:t>
              </a:r>
              <a:endParaRPr b="1" sz="1200">
                <a:latin typeface="Calibri"/>
                <a:ea typeface="Calibri"/>
                <a:cs typeface="Calibri"/>
                <a:sym typeface="Calibri"/>
              </a:endParaRPr>
            </a:p>
          </p:txBody>
        </p:sp>
        <p:cxnSp>
          <p:nvCxnSpPr>
            <p:cNvPr id="148" name="Google Shape;148;p24"/>
            <p:cNvCxnSpPr>
              <a:stCxn id="143" idx="2"/>
              <a:endCxn id="144" idx="0"/>
            </p:cNvCxnSpPr>
            <p:nvPr/>
          </p:nvCxnSpPr>
          <p:spPr>
            <a:xfrm>
              <a:off x="2134775" y="1961086"/>
              <a:ext cx="0" cy="180000"/>
            </a:xfrm>
            <a:prstGeom prst="straightConnector1">
              <a:avLst/>
            </a:prstGeom>
            <a:noFill/>
            <a:ln cap="flat" cmpd="sng" w="9525">
              <a:solidFill>
                <a:srgbClr val="666666"/>
              </a:solidFill>
              <a:prstDash val="solid"/>
              <a:round/>
              <a:headEnd len="med" w="med" type="none"/>
              <a:tailEnd len="med" w="med" type="triangle"/>
            </a:ln>
          </p:spPr>
        </p:cxnSp>
        <p:cxnSp>
          <p:nvCxnSpPr>
            <p:cNvPr id="149" name="Google Shape;149;p24"/>
            <p:cNvCxnSpPr>
              <a:stCxn id="144" idx="2"/>
              <a:endCxn id="145" idx="0"/>
            </p:cNvCxnSpPr>
            <p:nvPr/>
          </p:nvCxnSpPr>
          <p:spPr>
            <a:xfrm>
              <a:off x="2134775" y="2713825"/>
              <a:ext cx="0" cy="180000"/>
            </a:xfrm>
            <a:prstGeom prst="straightConnector1">
              <a:avLst/>
            </a:prstGeom>
            <a:noFill/>
            <a:ln cap="flat" cmpd="sng" w="9525">
              <a:solidFill>
                <a:srgbClr val="666666"/>
              </a:solidFill>
              <a:prstDash val="solid"/>
              <a:round/>
              <a:headEnd len="med" w="med" type="none"/>
              <a:tailEnd len="med" w="med" type="triangle"/>
            </a:ln>
          </p:spPr>
        </p:cxnSp>
        <p:cxnSp>
          <p:nvCxnSpPr>
            <p:cNvPr id="150" name="Google Shape;150;p24"/>
            <p:cNvCxnSpPr>
              <a:stCxn id="145" idx="2"/>
              <a:endCxn id="147" idx="0"/>
            </p:cNvCxnSpPr>
            <p:nvPr/>
          </p:nvCxnSpPr>
          <p:spPr>
            <a:xfrm flipH="1">
              <a:off x="1280975" y="3583588"/>
              <a:ext cx="853800" cy="184800"/>
            </a:xfrm>
            <a:prstGeom prst="straightConnector1">
              <a:avLst/>
            </a:prstGeom>
            <a:noFill/>
            <a:ln cap="flat" cmpd="sng" w="9525">
              <a:solidFill>
                <a:srgbClr val="666666"/>
              </a:solidFill>
              <a:prstDash val="solid"/>
              <a:round/>
              <a:headEnd len="med" w="med" type="none"/>
              <a:tailEnd len="med" w="med" type="triangle"/>
            </a:ln>
          </p:spPr>
        </p:cxnSp>
        <p:cxnSp>
          <p:nvCxnSpPr>
            <p:cNvPr id="151" name="Google Shape;151;p24"/>
            <p:cNvCxnSpPr>
              <a:stCxn id="145" idx="2"/>
              <a:endCxn id="146" idx="0"/>
            </p:cNvCxnSpPr>
            <p:nvPr/>
          </p:nvCxnSpPr>
          <p:spPr>
            <a:xfrm>
              <a:off x="2134775" y="3583588"/>
              <a:ext cx="854100" cy="184800"/>
            </a:xfrm>
            <a:prstGeom prst="straightConnector1">
              <a:avLst/>
            </a:prstGeom>
            <a:noFill/>
            <a:ln cap="flat" cmpd="sng" w="9525">
              <a:solidFill>
                <a:srgbClr val="666666"/>
              </a:solidFill>
              <a:prstDash val="solid"/>
              <a:round/>
              <a:headEnd len="med" w="med" type="none"/>
              <a:tailEnd len="med" w="med" type="triangle"/>
            </a:ln>
          </p:spPr>
        </p:cxnSp>
        <p:cxnSp>
          <p:nvCxnSpPr>
            <p:cNvPr id="152" name="Google Shape;152;p24"/>
            <p:cNvCxnSpPr>
              <a:stCxn id="140" idx="2"/>
              <a:endCxn id="139" idx="0"/>
            </p:cNvCxnSpPr>
            <p:nvPr/>
          </p:nvCxnSpPr>
          <p:spPr>
            <a:xfrm>
              <a:off x="6533675" y="1640675"/>
              <a:ext cx="0" cy="206700"/>
            </a:xfrm>
            <a:prstGeom prst="straightConnector1">
              <a:avLst/>
            </a:prstGeom>
            <a:noFill/>
            <a:ln cap="flat" cmpd="sng" w="9525">
              <a:solidFill>
                <a:srgbClr val="666666"/>
              </a:solidFill>
              <a:prstDash val="solid"/>
              <a:round/>
              <a:headEnd len="med" w="med" type="none"/>
              <a:tailEnd len="med" w="med" type="triangle"/>
            </a:ln>
          </p:spPr>
        </p:cxnSp>
        <p:cxnSp>
          <p:nvCxnSpPr>
            <p:cNvPr id="153" name="Google Shape;153;p24"/>
            <p:cNvCxnSpPr>
              <a:stCxn id="139" idx="2"/>
              <a:endCxn id="138" idx="0"/>
            </p:cNvCxnSpPr>
            <p:nvPr/>
          </p:nvCxnSpPr>
          <p:spPr>
            <a:xfrm>
              <a:off x="6533675" y="2536925"/>
              <a:ext cx="0" cy="185400"/>
            </a:xfrm>
            <a:prstGeom prst="straightConnector1">
              <a:avLst/>
            </a:prstGeom>
            <a:noFill/>
            <a:ln cap="flat" cmpd="sng" w="9525">
              <a:solidFill>
                <a:srgbClr val="666666"/>
              </a:solidFill>
              <a:prstDash val="solid"/>
              <a:round/>
              <a:headEnd len="med" w="med" type="none"/>
              <a:tailEnd len="med" w="med" type="triangle"/>
            </a:ln>
          </p:spPr>
        </p:cxnSp>
        <p:cxnSp>
          <p:nvCxnSpPr>
            <p:cNvPr id="154" name="Google Shape;154;p24"/>
            <p:cNvCxnSpPr>
              <a:stCxn id="138" idx="2"/>
              <a:endCxn id="137" idx="0"/>
            </p:cNvCxnSpPr>
            <p:nvPr/>
          </p:nvCxnSpPr>
          <p:spPr>
            <a:xfrm>
              <a:off x="6533675" y="3295025"/>
              <a:ext cx="0" cy="185400"/>
            </a:xfrm>
            <a:prstGeom prst="straightConnector1">
              <a:avLst/>
            </a:prstGeom>
            <a:noFill/>
            <a:ln cap="flat" cmpd="sng" w="9525">
              <a:solidFill>
                <a:srgbClr val="666666"/>
              </a:solidFill>
              <a:prstDash val="solid"/>
              <a:round/>
              <a:headEnd len="med" w="med" type="none"/>
              <a:tailEnd len="med" w="med" type="triangle"/>
            </a:ln>
          </p:spPr>
        </p:cxnSp>
        <p:sp>
          <p:nvSpPr>
            <p:cNvPr id="155" name="Google Shape;155;p24"/>
            <p:cNvSpPr txBox="1"/>
            <p:nvPr/>
          </p:nvSpPr>
          <p:spPr>
            <a:xfrm>
              <a:off x="993275" y="4282925"/>
              <a:ext cx="2283000" cy="369300"/>
            </a:xfrm>
            <a:prstGeom prst="rect">
              <a:avLst/>
            </a:prstGeom>
            <a:solidFill>
              <a:srgbClr val="6AA84F"/>
            </a:solidFill>
            <a:ln cap="flat" cmpd="sng" w="9525">
              <a:solidFill>
                <a:srgbClr val="22222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Calibri"/>
                  <a:ea typeface="Calibri"/>
                  <a:cs typeface="Calibri"/>
                  <a:sym typeface="Calibri"/>
                </a:rPr>
                <a:t>Final Suitability Raster</a:t>
              </a:r>
              <a:endParaRPr b="1" sz="1200">
                <a:latin typeface="Calibri"/>
                <a:ea typeface="Calibri"/>
                <a:cs typeface="Calibri"/>
                <a:sym typeface="Calibri"/>
              </a:endParaRPr>
            </a:p>
          </p:txBody>
        </p:sp>
        <p:cxnSp>
          <p:nvCxnSpPr>
            <p:cNvPr id="156" name="Google Shape;156;p24"/>
            <p:cNvCxnSpPr>
              <a:stCxn id="137" idx="2"/>
              <a:endCxn id="142" idx="0"/>
            </p:cNvCxnSpPr>
            <p:nvPr/>
          </p:nvCxnSpPr>
          <p:spPr>
            <a:xfrm>
              <a:off x="6533675" y="4053125"/>
              <a:ext cx="854100" cy="229800"/>
            </a:xfrm>
            <a:prstGeom prst="straightConnector1">
              <a:avLst/>
            </a:prstGeom>
            <a:noFill/>
            <a:ln cap="flat" cmpd="sng" w="9525">
              <a:solidFill>
                <a:srgbClr val="666666"/>
              </a:solidFill>
              <a:prstDash val="solid"/>
              <a:round/>
              <a:headEnd len="med" w="med" type="none"/>
              <a:tailEnd len="med" w="med" type="triangle"/>
            </a:ln>
          </p:spPr>
        </p:cxnSp>
        <p:cxnSp>
          <p:nvCxnSpPr>
            <p:cNvPr id="157" name="Google Shape;157;p24"/>
            <p:cNvCxnSpPr>
              <a:stCxn id="137" idx="2"/>
              <a:endCxn id="141" idx="0"/>
            </p:cNvCxnSpPr>
            <p:nvPr/>
          </p:nvCxnSpPr>
          <p:spPr>
            <a:xfrm flipH="1">
              <a:off x="5679875" y="4053125"/>
              <a:ext cx="853800" cy="229800"/>
            </a:xfrm>
            <a:prstGeom prst="straightConnector1">
              <a:avLst/>
            </a:prstGeom>
            <a:noFill/>
            <a:ln cap="flat" cmpd="sng" w="9525">
              <a:solidFill>
                <a:srgbClr val="666666"/>
              </a:solidFill>
              <a:prstDash val="solid"/>
              <a:round/>
              <a:headEnd len="med" w="med" type="none"/>
              <a:tailEnd len="med" w="med" type="triangle"/>
            </a:ln>
          </p:spPr>
        </p:cxnSp>
      </p:grpSp>
      <p:cxnSp>
        <p:nvCxnSpPr>
          <p:cNvPr id="158" name="Google Shape;158;p24"/>
          <p:cNvCxnSpPr>
            <a:stCxn id="155" idx="3"/>
            <a:endCxn id="140" idx="1"/>
          </p:cNvCxnSpPr>
          <p:nvPr/>
        </p:nvCxnSpPr>
        <p:spPr>
          <a:xfrm flipH="1" rot="10800000">
            <a:off x="3818750" y="1534188"/>
            <a:ext cx="2115900" cy="3011700"/>
          </a:xfrm>
          <a:prstGeom prst="curvedConnector3">
            <a:avLst>
              <a:gd fmla="val 50000" name="adj1"/>
            </a:avLst>
          </a:prstGeom>
          <a:noFill/>
          <a:ln cap="flat" cmpd="sng" w="9525">
            <a:solidFill>
              <a:schemeClr val="dk2"/>
            </a:solidFill>
            <a:prstDash val="dot"/>
            <a:round/>
            <a:headEnd len="med" w="med" type="none"/>
            <a:tailEnd len="med" w="med" type="stealth"/>
          </a:ln>
        </p:spPr>
      </p:cxnSp>
      <p:sp>
        <p:nvSpPr>
          <p:cNvPr id="159" name="Google Shape;159;p24"/>
          <p:cNvSpPr txBox="1"/>
          <p:nvPr/>
        </p:nvSpPr>
        <p:spPr>
          <a:xfrm>
            <a:off x="227550" y="4366975"/>
            <a:ext cx="11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6AA84F"/>
                </a:solidFill>
              </a:rPr>
              <a:t>Products</a:t>
            </a:r>
            <a:endParaRPr i="1">
              <a:solidFill>
                <a:srgbClr val="6AA84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311700" y="445025"/>
            <a:ext cx="2083800" cy="258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700">
                <a:latin typeface="Calibri"/>
                <a:ea typeface="Calibri"/>
                <a:cs typeface="Calibri"/>
                <a:sym typeface="Calibri"/>
              </a:rPr>
              <a:t>Study Area</a:t>
            </a:r>
            <a:endParaRPr b="1" sz="2700">
              <a:solidFill>
                <a:srgbClr val="666666"/>
              </a:solidFill>
              <a:latin typeface="Calibri"/>
              <a:ea typeface="Calibri"/>
              <a:cs typeface="Calibri"/>
              <a:sym typeface="Calibri"/>
            </a:endParaRPr>
          </a:p>
        </p:txBody>
      </p:sp>
      <p:pic>
        <p:nvPicPr>
          <p:cNvPr id="165" name="Google Shape;165;p25"/>
          <p:cNvPicPr preferRelativeResize="0"/>
          <p:nvPr/>
        </p:nvPicPr>
        <p:blipFill rotWithShape="1">
          <a:blip r:embed="rId3">
            <a:alphaModFix/>
          </a:blip>
          <a:srcRect b="0" l="0" r="0" t="0"/>
          <a:stretch/>
        </p:blipFill>
        <p:spPr>
          <a:xfrm>
            <a:off x="6742050" y="118150"/>
            <a:ext cx="2283050" cy="291525"/>
          </a:xfrm>
          <a:prstGeom prst="rect">
            <a:avLst/>
          </a:prstGeom>
          <a:noFill/>
          <a:ln>
            <a:noFill/>
          </a:ln>
        </p:spPr>
      </p:pic>
      <p:pic>
        <p:nvPicPr>
          <p:cNvPr id="166" name="Google Shape;166;p25"/>
          <p:cNvPicPr preferRelativeResize="0"/>
          <p:nvPr/>
        </p:nvPicPr>
        <p:blipFill>
          <a:blip r:embed="rId4">
            <a:alphaModFix/>
          </a:blip>
          <a:stretch>
            <a:fillRect/>
          </a:stretch>
        </p:blipFill>
        <p:spPr>
          <a:xfrm>
            <a:off x="2286000" y="0"/>
            <a:ext cx="6857999" cy="5143500"/>
          </a:xfrm>
          <a:prstGeom prst="rect">
            <a:avLst/>
          </a:prstGeom>
          <a:noFill/>
          <a:ln>
            <a:noFill/>
          </a:ln>
        </p:spPr>
      </p:pic>
      <p:sp>
        <p:nvSpPr>
          <p:cNvPr id="167" name="Google Shape;167;p25"/>
          <p:cNvSpPr txBox="1"/>
          <p:nvPr/>
        </p:nvSpPr>
        <p:spPr>
          <a:xfrm rot="-1903640">
            <a:off x="2758421" y="795987"/>
            <a:ext cx="1992099" cy="862424"/>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3600">
                <a:solidFill>
                  <a:srgbClr val="FF0000"/>
                </a:solidFill>
                <a:latin typeface="Calibri"/>
                <a:ea typeface="Calibri"/>
                <a:cs typeface="Calibri"/>
                <a:sym typeface="Calibri"/>
              </a:rPr>
              <a:t>Example</a:t>
            </a:r>
            <a:endParaRPr b="1" sz="3600">
              <a:solidFill>
                <a:srgbClr val="FF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6"/>
          <p:cNvPicPr preferRelativeResize="0"/>
          <p:nvPr/>
        </p:nvPicPr>
        <p:blipFill rotWithShape="1">
          <a:blip r:embed="rId3">
            <a:alphaModFix/>
          </a:blip>
          <a:srcRect b="0" l="0" r="0" t="0"/>
          <a:stretch/>
        </p:blipFill>
        <p:spPr>
          <a:xfrm>
            <a:off x="6742050" y="118150"/>
            <a:ext cx="2283050" cy="291525"/>
          </a:xfrm>
          <a:prstGeom prst="rect">
            <a:avLst/>
          </a:prstGeom>
          <a:noFill/>
          <a:ln>
            <a:noFill/>
          </a:ln>
        </p:spPr>
      </p:pic>
      <p:sp>
        <p:nvSpPr>
          <p:cNvPr id="173" name="Google Shape;173;p26"/>
          <p:cNvSpPr txBox="1"/>
          <p:nvPr>
            <p:ph type="title"/>
          </p:nvPr>
        </p:nvSpPr>
        <p:spPr>
          <a:xfrm>
            <a:off x="136150" y="409675"/>
            <a:ext cx="2149800" cy="325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700">
                <a:latin typeface="Calibri"/>
                <a:ea typeface="Calibri"/>
                <a:cs typeface="Calibri"/>
                <a:sym typeface="Calibri"/>
              </a:rPr>
              <a:t>Starting and Landing Points</a:t>
            </a:r>
            <a:endParaRPr b="1" sz="2700">
              <a:latin typeface="Calibri"/>
              <a:ea typeface="Calibri"/>
              <a:cs typeface="Calibri"/>
              <a:sym typeface="Calibri"/>
            </a:endParaRPr>
          </a:p>
        </p:txBody>
      </p:sp>
      <p:pic>
        <p:nvPicPr>
          <p:cNvPr id="174" name="Google Shape;174;p26"/>
          <p:cNvPicPr preferRelativeResize="0"/>
          <p:nvPr/>
        </p:nvPicPr>
        <p:blipFill>
          <a:blip r:embed="rId4">
            <a:alphaModFix/>
          </a:blip>
          <a:stretch>
            <a:fillRect/>
          </a:stretch>
        </p:blipFill>
        <p:spPr>
          <a:xfrm>
            <a:off x="2285992" y="0"/>
            <a:ext cx="6858010" cy="5143500"/>
          </a:xfrm>
          <a:prstGeom prst="rect">
            <a:avLst/>
          </a:prstGeom>
          <a:noFill/>
          <a:ln>
            <a:noFill/>
          </a:ln>
        </p:spPr>
      </p:pic>
      <p:sp>
        <p:nvSpPr>
          <p:cNvPr id="175" name="Google Shape;175;p26"/>
          <p:cNvSpPr txBox="1"/>
          <p:nvPr/>
        </p:nvSpPr>
        <p:spPr>
          <a:xfrm rot="-1903640">
            <a:off x="2758421" y="795987"/>
            <a:ext cx="1992099" cy="862424"/>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3600">
                <a:solidFill>
                  <a:srgbClr val="FF0000"/>
                </a:solidFill>
                <a:latin typeface="Calibri"/>
                <a:ea typeface="Calibri"/>
                <a:cs typeface="Calibri"/>
                <a:sym typeface="Calibri"/>
              </a:rPr>
              <a:t>Example</a:t>
            </a:r>
            <a:endParaRPr b="1" sz="3600">
              <a:solidFill>
                <a:srgbClr val="FF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311700" y="334100"/>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sz="3000">
                <a:solidFill>
                  <a:srgbClr val="000000"/>
                </a:solidFill>
                <a:latin typeface="Calibri"/>
                <a:ea typeface="Calibri"/>
                <a:cs typeface="Calibri"/>
                <a:sym typeface="Calibri"/>
              </a:rPr>
              <a:t>Data Inventory</a:t>
            </a:r>
            <a:endParaRPr b="1" sz="3000">
              <a:solidFill>
                <a:srgbClr val="000000"/>
              </a:solidFill>
              <a:latin typeface="Calibri"/>
              <a:ea typeface="Calibri"/>
              <a:cs typeface="Calibri"/>
              <a:sym typeface="Calibri"/>
            </a:endParaRPr>
          </a:p>
        </p:txBody>
      </p:sp>
      <p:pic>
        <p:nvPicPr>
          <p:cNvPr id="181" name="Google Shape;181;p27"/>
          <p:cNvPicPr preferRelativeResize="0"/>
          <p:nvPr/>
        </p:nvPicPr>
        <p:blipFill rotWithShape="1">
          <a:blip r:embed="rId3">
            <a:alphaModFix/>
          </a:blip>
          <a:srcRect b="0" l="0" r="0" t="0"/>
          <a:stretch/>
        </p:blipFill>
        <p:spPr>
          <a:xfrm>
            <a:off x="6742050" y="118150"/>
            <a:ext cx="2283050" cy="291525"/>
          </a:xfrm>
          <a:prstGeom prst="rect">
            <a:avLst/>
          </a:prstGeom>
          <a:noFill/>
          <a:ln>
            <a:noFill/>
          </a:ln>
        </p:spPr>
      </p:pic>
      <p:sp>
        <p:nvSpPr>
          <p:cNvPr id="182" name="Google Shape;182;p27"/>
          <p:cNvSpPr txBox="1"/>
          <p:nvPr/>
        </p:nvSpPr>
        <p:spPr>
          <a:xfrm>
            <a:off x="530850" y="4691925"/>
            <a:ext cx="826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Calibri"/>
                <a:ea typeface="Calibri"/>
                <a:cs typeface="Calibri"/>
                <a:sym typeface="Calibri"/>
              </a:rPr>
              <a:t>Collect additional data </a:t>
            </a:r>
            <a:r>
              <a:rPr lang="en">
                <a:solidFill>
                  <a:schemeClr val="dk1"/>
                </a:solidFill>
                <a:latin typeface="Calibri"/>
                <a:ea typeface="Calibri"/>
                <a:cs typeface="Calibri"/>
                <a:sym typeface="Calibri"/>
              </a:rPr>
              <a:t>from state/local engagement including state </a:t>
            </a:r>
            <a:r>
              <a:rPr i="0" lang="en" sz="1400" u="none" cap="none" strike="noStrike">
                <a:solidFill>
                  <a:schemeClr val="dk1"/>
                </a:solidFill>
                <a:latin typeface="Calibri"/>
                <a:ea typeface="Calibri"/>
                <a:cs typeface="Calibri"/>
                <a:sym typeface="Calibri"/>
              </a:rPr>
              <a:t>waters and certain land-based data</a:t>
            </a:r>
            <a:endParaRPr i="0" sz="1400" u="none" cap="none" strike="noStrike">
              <a:solidFill>
                <a:schemeClr val="dk1"/>
              </a:solidFill>
              <a:latin typeface="Calibri"/>
              <a:ea typeface="Calibri"/>
              <a:cs typeface="Calibri"/>
              <a:sym typeface="Calibri"/>
            </a:endParaRPr>
          </a:p>
        </p:txBody>
      </p:sp>
      <p:pic>
        <p:nvPicPr>
          <p:cNvPr id="183" name="Google Shape;183;p27"/>
          <p:cNvPicPr preferRelativeResize="0"/>
          <p:nvPr/>
        </p:nvPicPr>
        <p:blipFill>
          <a:blip r:embed="rId4">
            <a:alphaModFix/>
          </a:blip>
          <a:stretch>
            <a:fillRect/>
          </a:stretch>
        </p:blipFill>
        <p:spPr>
          <a:xfrm>
            <a:off x="6722362" y="3585848"/>
            <a:ext cx="1176975" cy="565050"/>
          </a:xfrm>
          <a:prstGeom prst="rect">
            <a:avLst/>
          </a:prstGeom>
          <a:noFill/>
          <a:ln>
            <a:noFill/>
          </a:ln>
        </p:spPr>
      </p:pic>
      <p:pic>
        <p:nvPicPr>
          <p:cNvPr id="184" name="Google Shape;184;p27"/>
          <p:cNvPicPr preferRelativeResize="0"/>
          <p:nvPr/>
        </p:nvPicPr>
        <p:blipFill rotWithShape="1">
          <a:blip r:embed="rId5">
            <a:alphaModFix/>
          </a:blip>
          <a:srcRect b="57847" l="6266" r="45269" t="10970"/>
          <a:stretch/>
        </p:blipFill>
        <p:spPr>
          <a:xfrm>
            <a:off x="6063850" y="4213550"/>
            <a:ext cx="1414749" cy="337375"/>
          </a:xfrm>
          <a:prstGeom prst="rect">
            <a:avLst/>
          </a:prstGeom>
          <a:noFill/>
          <a:ln>
            <a:noFill/>
          </a:ln>
        </p:spPr>
      </p:pic>
      <p:pic>
        <p:nvPicPr>
          <p:cNvPr id="185" name="Google Shape;185;p27"/>
          <p:cNvPicPr preferRelativeResize="0"/>
          <p:nvPr/>
        </p:nvPicPr>
        <p:blipFill>
          <a:blip r:embed="rId6">
            <a:alphaModFix/>
          </a:blip>
          <a:stretch>
            <a:fillRect/>
          </a:stretch>
        </p:blipFill>
        <p:spPr>
          <a:xfrm>
            <a:off x="6063850" y="920375"/>
            <a:ext cx="1980875" cy="337375"/>
          </a:xfrm>
          <a:prstGeom prst="rect">
            <a:avLst/>
          </a:prstGeom>
          <a:noFill/>
          <a:ln>
            <a:noFill/>
          </a:ln>
        </p:spPr>
      </p:pic>
      <p:grpSp>
        <p:nvGrpSpPr>
          <p:cNvPr id="186" name="Google Shape;186;p27"/>
          <p:cNvGrpSpPr/>
          <p:nvPr/>
        </p:nvGrpSpPr>
        <p:grpSpPr>
          <a:xfrm>
            <a:off x="1128150" y="954875"/>
            <a:ext cx="3736990" cy="698025"/>
            <a:chOff x="4709550" y="802475"/>
            <a:chExt cx="3736990" cy="698025"/>
          </a:xfrm>
        </p:grpSpPr>
        <p:pic>
          <p:nvPicPr>
            <p:cNvPr id="187" name="Google Shape;187;p27"/>
            <p:cNvPicPr preferRelativeResize="0"/>
            <p:nvPr/>
          </p:nvPicPr>
          <p:blipFill rotWithShape="1">
            <a:blip r:embed="rId7">
              <a:alphaModFix/>
            </a:blip>
            <a:srcRect b="0" l="0" r="0" t="0"/>
            <a:stretch/>
          </p:blipFill>
          <p:spPr>
            <a:xfrm>
              <a:off x="4709550" y="802475"/>
              <a:ext cx="698025" cy="698025"/>
            </a:xfrm>
            <a:prstGeom prst="rect">
              <a:avLst/>
            </a:prstGeom>
            <a:noFill/>
            <a:ln>
              <a:noFill/>
            </a:ln>
          </p:spPr>
        </p:pic>
        <p:sp>
          <p:nvSpPr>
            <p:cNvPr id="188" name="Google Shape;188;p27"/>
            <p:cNvSpPr txBox="1"/>
            <p:nvPr/>
          </p:nvSpPr>
          <p:spPr>
            <a:xfrm>
              <a:off x="5340340" y="1017725"/>
              <a:ext cx="31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a:solidFill>
                    <a:schemeClr val="dk1"/>
                  </a:solidFill>
                  <a:latin typeface="Calibri"/>
                  <a:ea typeface="Calibri"/>
                  <a:cs typeface="Calibri"/>
                  <a:sym typeface="Calibri"/>
                </a:rPr>
                <a:t>Gulf of Maine</a:t>
              </a:r>
              <a:r>
                <a:rPr b="1" lang="en">
                  <a:solidFill>
                    <a:schemeClr val="dk1"/>
                  </a:solidFill>
                  <a:latin typeface="Calibri"/>
                  <a:ea typeface="Calibri"/>
                  <a:cs typeface="Calibri"/>
                  <a:sym typeface="Calibri"/>
                </a:rPr>
                <a:t> MSP</a:t>
              </a:r>
              <a:r>
                <a:rPr b="1" i="0" lang="en" sz="1400" u="none" cap="none" strike="noStrike">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Database</a:t>
              </a:r>
              <a:endParaRPr b="1" i="0" sz="1400" u="none" cap="none" strike="noStrike">
                <a:solidFill>
                  <a:schemeClr val="dk1"/>
                </a:solidFill>
                <a:latin typeface="Calibri"/>
                <a:ea typeface="Calibri"/>
                <a:cs typeface="Calibri"/>
                <a:sym typeface="Calibri"/>
              </a:endParaRPr>
            </a:p>
          </p:txBody>
        </p:sp>
      </p:grpSp>
      <p:pic>
        <p:nvPicPr>
          <p:cNvPr id="189" name="Google Shape;189;p27"/>
          <p:cNvPicPr preferRelativeResize="0"/>
          <p:nvPr/>
        </p:nvPicPr>
        <p:blipFill>
          <a:blip r:embed="rId8">
            <a:alphaModFix/>
          </a:blip>
          <a:stretch>
            <a:fillRect/>
          </a:stretch>
        </p:blipFill>
        <p:spPr>
          <a:xfrm>
            <a:off x="6063847" y="1257750"/>
            <a:ext cx="1980875" cy="549342"/>
          </a:xfrm>
          <a:prstGeom prst="rect">
            <a:avLst/>
          </a:prstGeom>
          <a:noFill/>
          <a:ln>
            <a:noFill/>
          </a:ln>
        </p:spPr>
      </p:pic>
      <p:pic>
        <p:nvPicPr>
          <p:cNvPr id="190" name="Google Shape;190;p27"/>
          <p:cNvPicPr preferRelativeResize="0"/>
          <p:nvPr/>
        </p:nvPicPr>
        <p:blipFill>
          <a:blip r:embed="rId9">
            <a:alphaModFix/>
          </a:blip>
          <a:stretch>
            <a:fillRect/>
          </a:stretch>
        </p:blipFill>
        <p:spPr>
          <a:xfrm>
            <a:off x="6037250" y="1927675"/>
            <a:ext cx="1980875" cy="792350"/>
          </a:xfrm>
          <a:prstGeom prst="rect">
            <a:avLst/>
          </a:prstGeom>
          <a:noFill/>
          <a:ln>
            <a:noFill/>
          </a:ln>
        </p:spPr>
      </p:pic>
      <p:pic>
        <p:nvPicPr>
          <p:cNvPr id="191" name="Google Shape;191;p27"/>
          <p:cNvPicPr preferRelativeResize="0"/>
          <p:nvPr/>
        </p:nvPicPr>
        <p:blipFill>
          <a:blip r:embed="rId10">
            <a:alphaModFix/>
          </a:blip>
          <a:stretch>
            <a:fillRect/>
          </a:stretch>
        </p:blipFill>
        <p:spPr>
          <a:xfrm>
            <a:off x="5987650" y="2782675"/>
            <a:ext cx="740525" cy="740525"/>
          </a:xfrm>
          <a:prstGeom prst="rect">
            <a:avLst/>
          </a:prstGeom>
          <a:noFill/>
          <a:ln>
            <a:noFill/>
          </a:ln>
        </p:spPr>
      </p:pic>
      <p:pic>
        <p:nvPicPr>
          <p:cNvPr id="192" name="Google Shape;192;p27"/>
          <p:cNvPicPr preferRelativeResize="0"/>
          <p:nvPr/>
        </p:nvPicPr>
        <p:blipFill>
          <a:blip r:embed="rId11">
            <a:alphaModFix/>
          </a:blip>
          <a:stretch>
            <a:fillRect/>
          </a:stretch>
        </p:blipFill>
        <p:spPr>
          <a:xfrm>
            <a:off x="6722350" y="2858875"/>
            <a:ext cx="623421" cy="623400"/>
          </a:xfrm>
          <a:prstGeom prst="rect">
            <a:avLst/>
          </a:prstGeom>
          <a:noFill/>
          <a:ln>
            <a:noFill/>
          </a:ln>
        </p:spPr>
      </p:pic>
      <p:pic>
        <p:nvPicPr>
          <p:cNvPr id="193" name="Google Shape;193;p27"/>
          <p:cNvPicPr preferRelativeResize="0"/>
          <p:nvPr/>
        </p:nvPicPr>
        <p:blipFill>
          <a:blip r:embed="rId12">
            <a:alphaModFix/>
          </a:blip>
          <a:stretch>
            <a:fillRect/>
          </a:stretch>
        </p:blipFill>
        <p:spPr>
          <a:xfrm>
            <a:off x="7401925" y="2840600"/>
            <a:ext cx="623425" cy="623425"/>
          </a:xfrm>
          <a:prstGeom prst="rect">
            <a:avLst/>
          </a:prstGeom>
          <a:noFill/>
          <a:ln>
            <a:noFill/>
          </a:ln>
        </p:spPr>
      </p:pic>
      <p:pic>
        <p:nvPicPr>
          <p:cNvPr id="194" name="Google Shape;194;p27"/>
          <p:cNvPicPr preferRelativeResize="0"/>
          <p:nvPr/>
        </p:nvPicPr>
        <p:blipFill>
          <a:blip r:embed="rId13">
            <a:alphaModFix/>
          </a:blip>
          <a:stretch>
            <a:fillRect/>
          </a:stretch>
        </p:blipFill>
        <p:spPr>
          <a:xfrm>
            <a:off x="6046200" y="3523199"/>
            <a:ext cx="549350" cy="549350"/>
          </a:xfrm>
          <a:prstGeom prst="rect">
            <a:avLst/>
          </a:prstGeom>
          <a:noFill/>
          <a:ln>
            <a:noFill/>
          </a:ln>
        </p:spPr>
      </p:pic>
      <p:graphicFrame>
        <p:nvGraphicFramePr>
          <p:cNvPr id="195" name="Google Shape;195;p27"/>
          <p:cNvGraphicFramePr/>
          <p:nvPr/>
        </p:nvGraphicFramePr>
        <p:xfrm>
          <a:off x="792725" y="1601875"/>
          <a:ext cx="3000000" cy="3000000"/>
        </p:xfrm>
        <a:graphic>
          <a:graphicData uri="http://schemas.openxmlformats.org/drawingml/2006/table">
            <a:tbl>
              <a:tblPr>
                <a:noFill/>
                <a:tableStyleId>{4E03C8A3-4E38-4FDE-A740-A2BF1B38077A}</a:tableStyleId>
              </a:tblPr>
              <a:tblGrid>
                <a:gridCol w="2115000"/>
                <a:gridCol w="1892900"/>
              </a:tblGrid>
              <a:tr h="245575">
                <a:tc>
                  <a:txBody>
                    <a:bodyPr/>
                    <a:lstStyle/>
                    <a:p>
                      <a:pPr indent="0" lvl="0" marL="0" rtl="0" algn="l">
                        <a:lnSpc>
                          <a:spcPct val="50000"/>
                        </a:lnSpc>
                        <a:spcBef>
                          <a:spcPts val="0"/>
                        </a:spcBef>
                        <a:spcAft>
                          <a:spcPts val="0"/>
                        </a:spcAft>
                        <a:buNone/>
                      </a:pPr>
                      <a:r>
                        <a:rPr b="1" lang="en" sz="1000">
                          <a:solidFill>
                            <a:schemeClr val="lt1"/>
                          </a:solidFill>
                        </a:rPr>
                        <a:t>Data Category</a:t>
                      </a:r>
                      <a:endParaRPr b="1" sz="1000">
                        <a:solidFill>
                          <a:schemeClr val="lt1"/>
                        </a:solidFill>
                      </a:endParaRPr>
                    </a:p>
                  </a:txBody>
                  <a:tcPr marT="91425" marB="91425" marR="91425" marL="91425">
                    <a:solidFill>
                      <a:srgbClr val="144A94"/>
                    </a:solidFill>
                  </a:tcPr>
                </a:tc>
                <a:tc>
                  <a:txBody>
                    <a:bodyPr/>
                    <a:lstStyle/>
                    <a:p>
                      <a:pPr indent="0" lvl="0" marL="0" rtl="0" algn="l">
                        <a:lnSpc>
                          <a:spcPct val="50000"/>
                        </a:lnSpc>
                        <a:spcBef>
                          <a:spcPts val="0"/>
                        </a:spcBef>
                        <a:spcAft>
                          <a:spcPts val="0"/>
                        </a:spcAft>
                        <a:buNone/>
                      </a:pPr>
                      <a:r>
                        <a:rPr b="1" lang="en" sz="1000">
                          <a:solidFill>
                            <a:schemeClr val="lt1"/>
                          </a:solidFill>
                        </a:rPr>
                        <a:t>Number of Data Layers</a:t>
                      </a:r>
                      <a:endParaRPr b="1" sz="1000">
                        <a:solidFill>
                          <a:schemeClr val="lt1"/>
                        </a:solidFill>
                      </a:endParaRPr>
                    </a:p>
                  </a:txBody>
                  <a:tcPr marT="91425" marB="91425" marR="91425" marL="91425">
                    <a:solidFill>
                      <a:srgbClr val="144A94"/>
                    </a:solidFill>
                  </a:tcPr>
                </a:tc>
              </a:tr>
              <a:tr h="361125">
                <a:tc>
                  <a:txBody>
                    <a:bodyPr/>
                    <a:lstStyle/>
                    <a:p>
                      <a:pPr indent="0" lvl="0" marL="0" rtl="0" algn="l">
                        <a:lnSpc>
                          <a:spcPct val="50000"/>
                        </a:lnSpc>
                        <a:spcBef>
                          <a:spcPts val="0"/>
                        </a:spcBef>
                        <a:spcAft>
                          <a:spcPts val="0"/>
                        </a:spcAft>
                        <a:buNone/>
                      </a:pPr>
                      <a:r>
                        <a:rPr lang="en" sz="1100"/>
                        <a:t>National Security</a:t>
                      </a:r>
                      <a:endParaRPr sz="1100"/>
                    </a:p>
                  </a:txBody>
                  <a:tcPr marT="91425" marB="91425" marR="91425" marL="91425">
                    <a:solidFill>
                      <a:srgbClr val="A4C2F4"/>
                    </a:solidFill>
                  </a:tcPr>
                </a:tc>
                <a:tc>
                  <a:txBody>
                    <a:bodyPr/>
                    <a:lstStyle/>
                    <a:p>
                      <a:pPr indent="0" lvl="0" marL="0" rtl="0" algn="ctr">
                        <a:spcBef>
                          <a:spcPts val="0"/>
                        </a:spcBef>
                        <a:spcAft>
                          <a:spcPts val="0"/>
                        </a:spcAft>
                        <a:buNone/>
                      </a:pPr>
                      <a:r>
                        <a:rPr lang="en" sz="1100"/>
                        <a:t>15</a:t>
                      </a:r>
                      <a:endParaRPr sz="1100"/>
                    </a:p>
                  </a:txBody>
                  <a:tcPr marT="91425" marB="91425" marR="91425" marL="91425">
                    <a:solidFill>
                      <a:srgbClr val="A4C2F4"/>
                    </a:solidFill>
                  </a:tcPr>
                </a:tc>
              </a:tr>
              <a:tr h="361125">
                <a:tc>
                  <a:txBody>
                    <a:bodyPr/>
                    <a:lstStyle/>
                    <a:p>
                      <a:pPr indent="0" lvl="0" marL="0" rtl="0" algn="l">
                        <a:lnSpc>
                          <a:spcPct val="50000"/>
                        </a:lnSpc>
                        <a:spcBef>
                          <a:spcPts val="0"/>
                        </a:spcBef>
                        <a:spcAft>
                          <a:spcPts val="0"/>
                        </a:spcAft>
                        <a:buNone/>
                      </a:pPr>
                      <a:r>
                        <a:rPr lang="en" sz="1100"/>
                        <a:t>Natural &amp; Cultural Resources</a:t>
                      </a:r>
                      <a:endParaRPr sz="1100"/>
                    </a:p>
                  </a:txBody>
                  <a:tcPr marT="91425" marB="91425" marR="91425" marL="91425">
                    <a:solidFill>
                      <a:srgbClr val="C9DAF8"/>
                    </a:solidFill>
                  </a:tcPr>
                </a:tc>
                <a:tc>
                  <a:txBody>
                    <a:bodyPr/>
                    <a:lstStyle/>
                    <a:p>
                      <a:pPr indent="0" lvl="0" marL="0" rtl="0" algn="ctr">
                        <a:spcBef>
                          <a:spcPts val="0"/>
                        </a:spcBef>
                        <a:spcAft>
                          <a:spcPts val="0"/>
                        </a:spcAft>
                        <a:buNone/>
                      </a:pPr>
                      <a:r>
                        <a:rPr lang="en" sz="1100"/>
                        <a:t>147</a:t>
                      </a:r>
                      <a:endParaRPr sz="1100"/>
                    </a:p>
                  </a:txBody>
                  <a:tcPr marT="91425" marB="91425" marR="91425" marL="91425">
                    <a:solidFill>
                      <a:srgbClr val="C9DAF8"/>
                    </a:solidFill>
                  </a:tcPr>
                </a:tc>
              </a:tr>
              <a:tr h="361125">
                <a:tc>
                  <a:txBody>
                    <a:bodyPr/>
                    <a:lstStyle/>
                    <a:p>
                      <a:pPr indent="0" lvl="0" marL="0" rtl="0" algn="l">
                        <a:lnSpc>
                          <a:spcPct val="50000"/>
                        </a:lnSpc>
                        <a:spcBef>
                          <a:spcPts val="0"/>
                        </a:spcBef>
                        <a:spcAft>
                          <a:spcPts val="0"/>
                        </a:spcAft>
                        <a:buNone/>
                      </a:pPr>
                      <a:r>
                        <a:rPr lang="en" sz="1100"/>
                        <a:t>Industry &amp; Operations</a:t>
                      </a:r>
                      <a:endParaRPr sz="1100"/>
                    </a:p>
                  </a:txBody>
                  <a:tcPr marT="91425" marB="91425" marR="91425" marL="91425">
                    <a:solidFill>
                      <a:srgbClr val="A4C2F4"/>
                    </a:solidFill>
                  </a:tcPr>
                </a:tc>
                <a:tc>
                  <a:txBody>
                    <a:bodyPr/>
                    <a:lstStyle/>
                    <a:p>
                      <a:pPr indent="0" lvl="0" marL="0" rtl="0" algn="ctr">
                        <a:spcBef>
                          <a:spcPts val="0"/>
                        </a:spcBef>
                        <a:spcAft>
                          <a:spcPts val="0"/>
                        </a:spcAft>
                        <a:buNone/>
                      </a:pPr>
                      <a:r>
                        <a:rPr lang="en" sz="1100"/>
                        <a:t>64</a:t>
                      </a:r>
                      <a:endParaRPr sz="1100"/>
                    </a:p>
                  </a:txBody>
                  <a:tcPr marT="91425" marB="91425" marR="91425" marL="91425">
                    <a:solidFill>
                      <a:srgbClr val="A4C2F4"/>
                    </a:solidFill>
                  </a:tcPr>
                </a:tc>
              </a:tr>
              <a:tr h="361125">
                <a:tc>
                  <a:txBody>
                    <a:bodyPr/>
                    <a:lstStyle/>
                    <a:p>
                      <a:pPr indent="0" lvl="0" marL="0" rtl="0" algn="l">
                        <a:lnSpc>
                          <a:spcPct val="50000"/>
                        </a:lnSpc>
                        <a:spcBef>
                          <a:spcPts val="0"/>
                        </a:spcBef>
                        <a:spcAft>
                          <a:spcPts val="0"/>
                        </a:spcAft>
                        <a:buNone/>
                      </a:pPr>
                      <a:r>
                        <a:rPr lang="en" sz="1100"/>
                        <a:t>Fisheries</a:t>
                      </a:r>
                      <a:endParaRPr sz="1100"/>
                    </a:p>
                  </a:txBody>
                  <a:tcPr marT="91425" marB="91425" marR="91425" marL="91425">
                    <a:solidFill>
                      <a:srgbClr val="C9DAF8"/>
                    </a:solidFill>
                  </a:tcPr>
                </a:tc>
                <a:tc>
                  <a:txBody>
                    <a:bodyPr/>
                    <a:lstStyle/>
                    <a:p>
                      <a:pPr indent="0" lvl="0" marL="0" rtl="0" algn="ctr">
                        <a:spcBef>
                          <a:spcPts val="0"/>
                        </a:spcBef>
                        <a:spcAft>
                          <a:spcPts val="0"/>
                        </a:spcAft>
                        <a:buNone/>
                      </a:pPr>
                      <a:r>
                        <a:rPr lang="en" sz="1100"/>
                        <a:t>148</a:t>
                      </a:r>
                      <a:endParaRPr sz="1100"/>
                    </a:p>
                  </a:txBody>
                  <a:tcPr marT="91425" marB="91425" marR="91425" marL="91425">
                    <a:solidFill>
                      <a:srgbClr val="C9DAF8"/>
                    </a:solidFill>
                  </a:tcPr>
                </a:tc>
              </a:tr>
              <a:tr h="361125">
                <a:tc>
                  <a:txBody>
                    <a:bodyPr/>
                    <a:lstStyle/>
                    <a:p>
                      <a:pPr indent="0" lvl="0" marL="0" rtl="0" algn="l">
                        <a:lnSpc>
                          <a:spcPct val="50000"/>
                        </a:lnSpc>
                        <a:spcBef>
                          <a:spcPts val="0"/>
                        </a:spcBef>
                        <a:spcAft>
                          <a:spcPts val="0"/>
                        </a:spcAft>
                        <a:buNone/>
                      </a:pPr>
                      <a:r>
                        <a:rPr lang="en" sz="1100"/>
                        <a:t>Logistics &amp; Economics</a:t>
                      </a:r>
                      <a:endParaRPr sz="1100"/>
                    </a:p>
                  </a:txBody>
                  <a:tcPr marT="91425" marB="91425" marR="91425" marL="91425">
                    <a:solidFill>
                      <a:srgbClr val="A4C2F4"/>
                    </a:solidFill>
                  </a:tcPr>
                </a:tc>
                <a:tc>
                  <a:txBody>
                    <a:bodyPr/>
                    <a:lstStyle/>
                    <a:p>
                      <a:pPr indent="0" lvl="0" marL="0" rtl="0" algn="ctr">
                        <a:spcBef>
                          <a:spcPts val="0"/>
                        </a:spcBef>
                        <a:spcAft>
                          <a:spcPts val="0"/>
                        </a:spcAft>
                        <a:buNone/>
                      </a:pPr>
                      <a:r>
                        <a:rPr lang="en" sz="1100"/>
                        <a:t>15</a:t>
                      </a:r>
                      <a:endParaRPr sz="1100"/>
                    </a:p>
                  </a:txBody>
                  <a:tcPr marT="91425" marB="91425" marR="91425" marL="91425">
                    <a:solidFill>
                      <a:srgbClr val="A4C2F4"/>
                    </a:solidFill>
                  </a:tcPr>
                </a:tc>
              </a:tr>
              <a:tr h="361125">
                <a:tc>
                  <a:txBody>
                    <a:bodyPr/>
                    <a:lstStyle/>
                    <a:p>
                      <a:pPr indent="0" lvl="0" marL="0" rtl="0" algn="l">
                        <a:lnSpc>
                          <a:spcPct val="50000"/>
                        </a:lnSpc>
                        <a:spcBef>
                          <a:spcPts val="0"/>
                        </a:spcBef>
                        <a:spcAft>
                          <a:spcPts val="0"/>
                        </a:spcAft>
                        <a:buNone/>
                      </a:pPr>
                      <a:r>
                        <a:rPr lang="en" sz="1100"/>
                        <a:t>Metocean</a:t>
                      </a:r>
                      <a:endParaRPr sz="1100"/>
                    </a:p>
                  </a:txBody>
                  <a:tcPr marT="91425" marB="91425" marR="91425" marL="91425">
                    <a:solidFill>
                      <a:srgbClr val="C9DAF8"/>
                    </a:solidFill>
                  </a:tcPr>
                </a:tc>
                <a:tc>
                  <a:txBody>
                    <a:bodyPr/>
                    <a:lstStyle/>
                    <a:p>
                      <a:pPr indent="0" lvl="0" marL="0" rtl="0" algn="ctr">
                        <a:spcBef>
                          <a:spcPts val="0"/>
                        </a:spcBef>
                        <a:spcAft>
                          <a:spcPts val="0"/>
                        </a:spcAft>
                        <a:buNone/>
                      </a:pPr>
                      <a:r>
                        <a:rPr lang="en" sz="1100"/>
                        <a:t>36</a:t>
                      </a:r>
                      <a:endParaRPr sz="1100"/>
                    </a:p>
                  </a:txBody>
                  <a:tcPr marT="91425" marB="91425" marR="91425" marL="91425">
                    <a:solidFill>
                      <a:srgbClr val="C9DAF8"/>
                    </a:solidFill>
                  </a:tcPr>
                </a:tc>
              </a:tr>
              <a:tr h="215275">
                <a:tc>
                  <a:txBody>
                    <a:bodyPr/>
                    <a:lstStyle/>
                    <a:p>
                      <a:pPr indent="0" lvl="0" marL="0" rtl="0" algn="l">
                        <a:lnSpc>
                          <a:spcPct val="50000"/>
                        </a:lnSpc>
                        <a:spcBef>
                          <a:spcPts val="0"/>
                        </a:spcBef>
                        <a:spcAft>
                          <a:spcPts val="0"/>
                        </a:spcAft>
                        <a:buNone/>
                      </a:pPr>
                      <a:r>
                        <a:rPr lang="en" sz="1100"/>
                        <a:t>Boundaries</a:t>
                      </a:r>
                      <a:endParaRPr sz="1100"/>
                    </a:p>
                  </a:txBody>
                  <a:tcPr marT="91425" marB="91425" marR="91425" marL="91425">
                    <a:solidFill>
                      <a:srgbClr val="A4C2F4"/>
                    </a:solidFill>
                  </a:tcPr>
                </a:tc>
                <a:tc>
                  <a:txBody>
                    <a:bodyPr/>
                    <a:lstStyle/>
                    <a:p>
                      <a:pPr indent="0" lvl="0" marL="0" rtl="0" algn="ctr">
                        <a:spcBef>
                          <a:spcPts val="0"/>
                        </a:spcBef>
                        <a:spcAft>
                          <a:spcPts val="0"/>
                        </a:spcAft>
                        <a:buNone/>
                      </a:pPr>
                      <a:r>
                        <a:rPr lang="en" sz="1100"/>
                        <a:t>38</a:t>
                      </a:r>
                      <a:endParaRPr sz="1100"/>
                    </a:p>
                  </a:txBody>
                  <a:tcPr marT="91425" marB="91425" marR="91425" marL="91425">
                    <a:solidFill>
                      <a:srgbClr val="A4C2F4"/>
                    </a:solidFill>
                  </a:tcPr>
                </a:tc>
              </a:tr>
              <a:tr h="361125">
                <a:tc>
                  <a:txBody>
                    <a:bodyPr/>
                    <a:lstStyle/>
                    <a:p>
                      <a:pPr indent="0" lvl="0" marL="0" rtl="0" algn="l">
                        <a:lnSpc>
                          <a:spcPct val="50000"/>
                        </a:lnSpc>
                        <a:spcBef>
                          <a:spcPts val="0"/>
                        </a:spcBef>
                        <a:spcAft>
                          <a:spcPts val="0"/>
                        </a:spcAft>
                        <a:buNone/>
                      </a:pPr>
                      <a:r>
                        <a:rPr b="1" lang="en" sz="1100"/>
                        <a:t>TOTAL</a:t>
                      </a:r>
                      <a:endParaRPr b="1" sz="1100"/>
                    </a:p>
                  </a:txBody>
                  <a:tcPr marT="91425" marB="91425" marR="91425" marL="91425">
                    <a:solidFill>
                      <a:srgbClr val="C9DAF8"/>
                    </a:solidFill>
                  </a:tcPr>
                </a:tc>
                <a:tc>
                  <a:txBody>
                    <a:bodyPr/>
                    <a:lstStyle/>
                    <a:p>
                      <a:pPr indent="0" lvl="0" marL="0" rtl="0" algn="ctr">
                        <a:spcBef>
                          <a:spcPts val="0"/>
                        </a:spcBef>
                        <a:spcAft>
                          <a:spcPts val="0"/>
                        </a:spcAft>
                        <a:buNone/>
                      </a:pPr>
                      <a:r>
                        <a:rPr lang="en" sz="1100"/>
                        <a:t>463</a:t>
                      </a:r>
                      <a:endParaRPr sz="1100"/>
                    </a:p>
                  </a:txBody>
                  <a:tcPr marT="91425" marB="91425" marR="91425" marL="91425">
                    <a:solidFill>
                      <a:srgbClr val="C9DAF8"/>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284850" y="468350"/>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sz="3000">
                <a:solidFill>
                  <a:srgbClr val="000000"/>
                </a:solidFill>
                <a:latin typeface="Calibri"/>
                <a:ea typeface="Calibri"/>
                <a:cs typeface="Calibri"/>
                <a:sym typeface="Calibri"/>
              </a:rPr>
              <a:t>Data Transformation</a:t>
            </a:r>
            <a:endParaRPr b="1" sz="3000">
              <a:solidFill>
                <a:srgbClr val="000000"/>
              </a:solidFill>
              <a:latin typeface="Calibri"/>
              <a:ea typeface="Calibri"/>
              <a:cs typeface="Calibri"/>
              <a:sym typeface="Calibri"/>
            </a:endParaRPr>
          </a:p>
        </p:txBody>
      </p:sp>
      <p:pic>
        <p:nvPicPr>
          <p:cNvPr id="201" name="Google Shape;201;p28"/>
          <p:cNvPicPr preferRelativeResize="0"/>
          <p:nvPr/>
        </p:nvPicPr>
        <p:blipFill rotWithShape="1">
          <a:blip r:embed="rId3">
            <a:alphaModFix/>
          </a:blip>
          <a:srcRect b="0" l="0" r="0" t="0"/>
          <a:stretch/>
        </p:blipFill>
        <p:spPr>
          <a:xfrm>
            <a:off x="6742050" y="118150"/>
            <a:ext cx="2283050" cy="291525"/>
          </a:xfrm>
          <a:prstGeom prst="rect">
            <a:avLst/>
          </a:prstGeom>
          <a:noFill/>
          <a:ln>
            <a:noFill/>
          </a:ln>
        </p:spPr>
      </p:pic>
      <p:sp>
        <p:nvSpPr>
          <p:cNvPr id="202" name="Google Shape;202;p28"/>
          <p:cNvSpPr txBox="1"/>
          <p:nvPr>
            <p:ph idx="1" type="body"/>
          </p:nvPr>
        </p:nvSpPr>
        <p:spPr>
          <a:xfrm>
            <a:off x="338550" y="1196075"/>
            <a:ext cx="8466900" cy="8145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dk1"/>
              </a:buClr>
              <a:buSzPts val="1400"/>
              <a:buFont typeface="Calibri"/>
              <a:buChar char="●"/>
            </a:pPr>
            <a:r>
              <a:rPr lang="en" sz="1400">
                <a:solidFill>
                  <a:schemeClr val="dk1"/>
                </a:solidFill>
                <a:highlight>
                  <a:schemeClr val="lt1"/>
                </a:highlight>
                <a:latin typeface="Calibri"/>
                <a:ea typeface="Calibri"/>
                <a:cs typeface="Calibri"/>
                <a:sym typeface="Calibri"/>
              </a:rPr>
              <a:t>Certain data layers are given setbacks (e.g., artificial reefs, fish havens, shipping lanes, pipelines)</a:t>
            </a:r>
            <a:endParaRPr sz="1400">
              <a:solidFill>
                <a:schemeClr val="dk1"/>
              </a:solidFill>
              <a:highlight>
                <a:schemeClr val="lt1"/>
              </a:highlight>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sz="1400">
                <a:solidFill>
                  <a:schemeClr val="dk1"/>
                </a:solidFill>
                <a:highlight>
                  <a:schemeClr val="lt1"/>
                </a:highlight>
                <a:latin typeface="Calibri"/>
                <a:ea typeface="Calibri"/>
                <a:cs typeface="Calibri"/>
                <a:sym typeface="Calibri"/>
              </a:rPr>
              <a:t>All cost layers are assigned a value from 0.01 to 1 (0.01 = high suitability, 1 = low suitability)</a:t>
            </a:r>
            <a:endParaRPr sz="1400">
              <a:solidFill>
                <a:schemeClr val="dk1"/>
              </a:solidFill>
              <a:highlight>
                <a:schemeClr val="lt1"/>
              </a:highlight>
              <a:latin typeface="Calibri"/>
              <a:ea typeface="Calibri"/>
              <a:cs typeface="Calibri"/>
              <a:sym typeface="Calibri"/>
            </a:endParaRPr>
          </a:p>
        </p:txBody>
      </p:sp>
      <p:pic>
        <p:nvPicPr>
          <p:cNvPr id="203" name="Google Shape;203;p28"/>
          <p:cNvPicPr preferRelativeResize="0"/>
          <p:nvPr/>
        </p:nvPicPr>
        <p:blipFill>
          <a:blip r:embed="rId4">
            <a:alphaModFix/>
          </a:blip>
          <a:stretch>
            <a:fillRect/>
          </a:stretch>
        </p:blipFill>
        <p:spPr>
          <a:xfrm>
            <a:off x="4974075" y="2492500"/>
            <a:ext cx="2927450" cy="1978450"/>
          </a:xfrm>
          <a:prstGeom prst="rect">
            <a:avLst/>
          </a:prstGeom>
          <a:noFill/>
          <a:ln>
            <a:noFill/>
          </a:ln>
        </p:spPr>
      </p:pic>
      <p:graphicFrame>
        <p:nvGraphicFramePr>
          <p:cNvPr id="204" name="Google Shape;204;p28"/>
          <p:cNvGraphicFramePr/>
          <p:nvPr/>
        </p:nvGraphicFramePr>
        <p:xfrm>
          <a:off x="823206" y="2592758"/>
          <a:ext cx="3000000" cy="3000000"/>
        </p:xfrm>
        <a:graphic>
          <a:graphicData uri="http://schemas.openxmlformats.org/drawingml/2006/table">
            <a:tbl>
              <a:tblPr>
                <a:noFill/>
                <a:tableStyleId>{80AF924D-4D90-49C1-86ED-B83879DCCB4C}</a:tableStyleId>
              </a:tblPr>
              <a:tblGrid>
                <a:gridCol w="2193825"/>
                <a:gridCol w="689175"/>
              </a:tblGrid>
              <a:tr h="324750">
                <a:tc>
                  <a:txBody>
                    <a:bodyPr/>
                    <a:lstStyle/>
                    <a:p>
                      <a:pPr indent="0" lvl="0" marL="25400" marR="0" rtl="0" algn="just">
                        <a:lnSpc>
                          <a:spcPct val="100000"/>
                        </a:lnSpc>
                        <a:spcBef>
                          <a:spcPts val="0"/>
                        </a:spcBef>
                        <a:spcAft>
                          <a:spcPts val="0"/>
                        </a:spcAft>
                        <a:buClr>
                          <a:srgbClr val="000000"/>
                        </a:buClr>
                        <a:buSzPts val="1400"/>
                        <a:buFont typeface="Arial"/>
                        <a:buNone/>
                      </a:pPr>
                      <a:r>
                        <a:rPr b="1" lang="en" sz="1000" u="none" cap="none" strike="noStrike"/>
                        <a:t>Data </a:t>
                      </a:r>
                      <a:endParaRPr b="1" sz="1000" u="none" cap="none" strike="noStrike"/>
                    </a:p>
                  </a:txBody>
                  <a:tcPr marT="68575" marB="68575" marR="51425" marL="5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EDED"/>
                    </a:solidFill>
                  </a:tcPr>
                </a:tc>
                <a:tc>
                  <a:txBody>
                    <a:bodyPr/>
                    <a:lstStyle/>
                    <a:p>
                      <a:pPr indent="0" lvl="0" marL="25400" marR="0" rtl="0" algn="ctr">
                        <a:lnSpc>
                          <a:spcPct val="100000"/>
                        </a:lnSpc>
                        <a:spcBef>
                          <a:spcPts val="0"/>
                        </a:spcBef>
                        <a:spcAft>
                          <a:spcPts val="0"/>
                        </a:spcAft>
                        <a:buClr>
                          <a:srgbClr val="000000"/>
                        </a:buClr>
                        <a:buSzPts val="1400"/>
                        <a:buFont typeface="Arial"/>
                        <a:buNone/>
                      </a:pPr>
                      <a:r>
                        <a:rPr b="1" lang="en" sz="1000"/>
                        <a:t>Value</a:t>
                      </a:r>
                      <a:endParaRPr b="1" sz="1000" u="none" cap="none" strike="noStrike"/>
                    </a:p>
                  </a:txBody>
                  <a:tcPr marT="68575" marB="68575" marR="51425" marL="5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EDED"/>
                    </a:solidFill>
                  </a:tcPr>
                </a:tc>
              </a:tr>
              <a:tr h="254150">
                <a:tc>
                  <a:txBody>
                    <a:bodyPr/>
                    <a:lstStyle/>
                    <a:p>
                      <a:pPr indent="0" lvl="0" marL="25400" marR="0" rtl="0" algn="l">
                        <a:lnSpc>
                          <a:spcPct val="100000"/>
                        </a:lnSpc>
                        <a:spcBef>
                          <a:spcPts val="0"/>
                        </a:spcBef>
                        <a:spcAft>
                          <a:spcPts val="0"/>
                        </a:spcAft>
                        <a:buClr>
                          <a:srgbClr val="000000"/>
                        </a:buClr>
                        <a:buSzPts val="900"/>
                        <a:buFont typeface="Arial"/>
                        <a:buNone/>
                      </a:pPr>
                      <a:r>
                        <a:rPr b="1" lang="en" sz="700" u="none" cap="none" strike="noStrike"/>
                        <a:t>Habitat Area of Particular Concern</a:t>
                      </a:r>
                      <a:endParaRPr b="1" sz="700" u="none" cap="none" strike="noStrike"/>
                    </a:p>
                  </a:txBody>
                  <a:tcPr marT="68575" marB="68575" marR="51425" marL="5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25400" marR="0" rtl="0" algn="ctr">
                        <a:lnSpc>
                          <a:spcPct val="100000"/>
                        </a:lnSpc>
                        <a:spcBef>
                          <a:spcPts val="0"/>
                        </a:spcBef>
                        <a:spcAft>
                          <a:spcPts val="0"/>
                        </a:spcAft>
                        <a:buClr>
                          <a:srgbClr val="000000"/>
                        </a:buClr>
                        <a:buSzPts val="900"/>
                        <a:buFont typeface="Arial"/>
                        <a:buNone/>
                      </a:pPr>
                      <a:r>
                        <a:rPr b="1" lang="en" sz="700" u="none" cap="none" strike="noStrike"/>
                        <a:t>0.</a:t>
                      </a:r>
                      <a:r>
                        <a:rPr b="1" lang="en" sz="700"/>
                        <a:t>8</a:t>
                      </a:r>
                      <a:endParaRPr b="1" sz="700" u="none" cap="none" strike="noStrike"/>
                    </a:p>
                  </a:txBody>
                  <a:tcPr marT="68575" marB="68575" marR="51425" marL="5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4150">
                <a:tc>
                  <a:txBody>
                    <a:bodyPr/>
                    <a:lstStyle/>
                    <a:p>
                      <a:pPr indent="0" lvl="0" marL="25400" marR="0" rtl="0" algn="l">
                        <a:lnSpc>
                          <a:spcPct val="100000"/>
                        </a:lnSpc>
                        <a:spcBef>
                          <a:spcPts val="0"/>
                        </a:spcBef>
                        <a:spcAft>
                          <a:spcPts val="0"/>
                        </a:spcAft>
                        <a:buClr>
                          <a:srgbClr val="000000"/>
                        </a:buClr>
                        <a:buSzPts val="900"/>
                        <a:buFont typeface="Arial"/>
                        <a:buNone/>
                      </a:pPr>
                      <a:r>
                        <a:rPr b="1" lang="en" sz="700" u="none" cap="none" strike="noStrike"/>
                        <a:t>Oil and Gas Pipelines (500 m buffer)</a:t>
                      </a:r>
                      <a:endParaRPr b="1" sz="700" u="none" cap="none" strike="noStrike"/>
                    </a:p>
                  </a:txBody>
                  <a:tcPr marT="68575" marB="68575" marR="51425" marL="5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25400" marR="0" rtl="0" algn="ctr">
                        <a:lnSpc>
                          <a:spcPct val="100000"/>
                        </a:lnSpc>
                        <a:spcBef>
                          <a:spcPts val="0"/>
                        </a:spcBef>
                        <a:spcAft>
                          <a:spcPts val="0"/>
                        </a:spcAft>
                        <a:buClr>
                          <a:srgbClr val="000000"/>
                        </a:buClr>
                        <a:buSzPts val="900"/>
                        <a:buFont typeface="Arial"/>
                        <a:buNone/>
                      </a:pPr>
                      <a:r>
                        <a:rPr b="1" lang="en" sz="700" u="none" cap="none" strike="noStrike"/>
                        <a:t>0.75</a:t>
                      </a:r>
                      <a:endParaRPr b="1" sz="700" u="none" cap="none" strike="noStrike"/>
                    </a:p>
                  </a:txBody>
                  <a:tcPr marT="68575" marB="68575" marR="51425" marL="5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4150">
                <a:tc>
                  <a:txBody>
                    <a:bodyPr/>
                    <a:lstStyle/>
                    <a:p>
                      <a:pPr indent="0" lvl="0" marL="25400" marR="0" rtl="0" algn="l">
                        <a:lnSpc>
                          <a:spcPct val="100000"/>
                        </a:lnSpc>
                        <a:spcBef>
                          <a:spcPts val="0"/>
                        </a:spcBef>
                        <a:spcAft>
                          <a:spcPts val="0"/>
                        </a:spcAft>
                        <a:buNone/>
                      </a:pPr>
                      <a:r>
                        <a:rPr b="1" lang="en" sz="700"/>
                        <a:t>Fish Havens</a:t>
                      </a:r>
                      <a:endParaRPr b="1" sz="700" u="none" cap="none" strike="noStrike"/>
                    </a:p>
                  </a:txBody>
                  <a:tcPr marT="68575" marB="68575" marR="51425" marL="5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25400" marR="0" rtl="0" algn="ctr">
                        <a:lnSpc>
                          <a:spcPct val="100000"/>
                        </a:lnSpc>
                        <a:spcBef>
                          <a:spcPts val="0"/>
                        </a:spcBef>
                        <a:spcAft>
                          <a:spcPts val="0"/>
                        </a:spcAft>
                        <a:buNone/>
                      </a:pPr>
                      <a:r>
                        <a:rPr b="1" lang="en" sz="700"/>
                        <a:t>0.3</a:t>
                      </a:r>
                      <a:endParaRPr b="1" sz="700" u="none" cap="none" strike="noStrike"/>
                    </a:p>
                  </a:txBody>
                  <a:tcPr marT="68575" marB="68575" marR="51425" marL="5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4150">
                <a:tc>
                  <a:txBody>
                    <a:bodyPr/>
                    <a:lstStyle/>
                    <a:p>
                      <a:pPr indent="0" lvl="0" marL="25400" marR="0" rtl="0" algn="l">
                        <a:lnSpc>
                          <a:spcPct val="100000"/>
                        </a:lnSpc>
                        <a:spcBef>
                          <a:spcPts val="0"/>
                        </a:spcBef>
                        <a:spcAft>
                          <a:spcPts val="0"/>
                        </a:spcAft>
                        <a:buNone/>
                      </a:pPr>
                      <a:r>
                        <a:rPr b="1" lang="en" sz="700"/>
                        <a:t>Lightering Zones</a:t>
                      </a:r>
                      <a:endParaRPr b="1" sz="700" u="none" cap="none" strike="noStrike"/>
                    </a:p>
                  </a:txBody>
                  <a:tcPr marT="68575" marB="68575" marR="51425" marL="5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25400" marR="0" rtl="0" algn="ctr">
                        <a:lnSpc>
                          <a:spcPct val="100000"/>
                        </a:lnSpc>
                        <a:spcBef>
                          <a:spcPts val="0"/>
                        </a:spcBef>
                        <a:spcAft>
                          <a:spcPts val="0"/>
                        </a:spcAft>
                        <a:buNone/>
                      </a:pPr>
                      <a:r>
                        <a:rPr b="1" lang="en" sz="700"/>
                        <a:t>0.5</a:t>
                      </a:r>
                      <a:endParaRPr b="1" sz="700" u="none" cap="none" strike="noStrike"/>
                    </a:p>
                  </a:txBody>
                  <a:tcPr marT="68575" marB="68575" marR="51425" marL="5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4150">
                <a:tc>
                  <a:txBody>
                    <a:bodyPr/>
                    <a:lstStyle/>
                    <a:p>
                      <a:pPr indent="0" lvl="0" marL="25400" marR="0" rtl="0" algn="l">
                        <a:lnSpc>
                          <a:spcPct val="100000"/>
                        </a:lnSpc>
                        <a:spcBef>
                          <a:spcPts val="0"/>
                        </a:spcBef>
                        <a:spcAft>
                          <a:spcPts val="0"/>
                        </a:spcAft>
                        <a:buNone/>
                      </a:pPr>
                      <a:r>
                        <a:rPr b="1" lang="en" sz="700"/>
                        <a:t>Not Carbon Capture Areas</a:t>
                      </a:r>
                      <a:endParaRPr b="1" sz="700" u="none" cap="none" strike="noStrike"/>
                    </a:p>
                  </a:txBody>
                  <a:tcPr marT="68575" marB="68575" marR="51425" marL="5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25400" marR="0" rtl="0" algn="ctr">
                        <a:lnSpc>
                          <a:spcPct val="100000"/>
                        </a:lnSpc>
                        <a:spcBef>
                          <a:spcPts val="0"/>
                        </a:spcBef>
                        <a:spcAft>
                          <a:spcPts val="0"/>
                        </a:spcAft>
                        <a:buNone/>
                      </a:pPr>
                      <a:r>
                        <a:rPr b="1" lang="en" sz="700"/>
                        <a:t>0.5</a:t>
                      </a:r>
                      <a:endParaRPr b="1" sz="700" u="none" cap="none" strike="noStrike"/>
                    </a:p>
                  </a:txBody>
                  <a:tcPr marT="68575" marB="68575" marR="51425" marL="5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05" name="Google Shape;205;p28"/>
          <p:cNvSpPr txBox="1"/>
          <p:nvPr/>
        </p:nvSpPr>
        <p:spPr>
          <a:xfrm>
            <a:off x="594600" y="2027550"/>
            <a:ext cx="3258900" cy="4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Calibri"/>
                <a:ea typeface="Calibri"/>
                <a:cs typeface="Calibri"/>
                <a:sym typeface="Calibri"/>
              </a:rPr>
              <a:t>Categorical Data</a:t>
            </a:r>
            <a:endParaRPr b="1" sz="2000">
              <a:solidFill>
                <a:schemeClr val="dk1"/>
              </a:solidFill>
              <a:latin typeface="Calibri"/>
              <a:ea typeface="Calibri"/>
              <a:cs typeface="Calibri"/>
              <a:sym typeface="Calibri"/>
            </a:endParaRPr>
          </a:p>
        </p:txBody>
      </p:sp>
      <p:sp>
        <p:nvSpPr>
          <p:cNvPr id="206" name="Google Shape;206;p28"/>
          <p:cNvSpPr txBox="1"/>
          <p:nvPr/>
        </p:nvSpPr>
        <p:spPr>
          <a:xfrm>
            <a:off x="4974075" y="2027550"/>
            <a:ext cx="3258900" cy="4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Calibri"/>
                <a:ea typeface="Calibri"/>
                <a:cs typeface="Calibri"/>
                <a:sym typeface="Calibri"/>
              </a:rPr>
              <a:t>Continuous Data</a:t>
            </a:r>
            <a:endParaRPr b="1" sz="2000">
              <a:solidFill>
                <a:schemeClr val="dk1"/>
              </a:solidFill>
              <a:latin typeface="Calibri"/>
              <a:ea typeface="Calibri"/>
              <a:cs typeface="Calibri"/>
              <a:sym typeface="Calibri"/>
            </a:endParaRPr>
          </a:p>
        </p:txBody>
      </p:sp>
      <p:sp>
        <p:nvSpPr>
          <p:cNvPr id="207" name="Google Shape;207;p28"/>
          <p:cNvSpPr txBox="1"/>
          <p:nvPr/>
        </p:nvSpPr>
        <p:spPr>
          <a:xfrm rot="-1903637">
            <a:off x="1740510" y="3135518"/>
            <a:ext cx="1664078" cy="44240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00"/>
                </a:solidFill>
                <a:latin typeface="Calibri"/>
                <a:ea typeface="Calibri"/>
                <a:cs typeface="Calibri"/>
                <a:sym typeface="Calibri"/>
              </a:rPr>
              <a:t>Example</a:t>
            </a:r>
            <a:endParaRPr b="1" sz="3000">
              <a:solidFill>
                <a:srgbClr val="FF0000"/>
              </a:solidFill>
              <a:latin typeface="Calibri"/>
              <a:ea typeface="Calibri"/>
              <a:cs typeface="Calibri"/>
              <a:sym typeface="Calibri"/>
            </a:endParaRPr>
          </a:p>
        </p:txBody>
      </p:sp>
      <p:sp>
        <p:nvSpPr>
          <p:cNvPr id="208" name="Google Shape;208;p28"/>
          <p:cNvSpPr txBox="1"/>
          <p:nvPr/>
        </p:nvSpPr>
        <p:spPr>
          <a:xfrm>
            <a:off x="5290975" y="3433125"/>
            <a:ext cx="1722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0000"/>
                </a:solidFill>
                <a:latin typeface="Calibri"/>
                <a:ea typeface="Calibri"/>
                <a:cs typeface="Calibri"/>
                <a:sym typeface="Calibri"/>
              </a:rPr>
              <a:t>Fishing data</a:t>
            </a:r>
            <a:endParaRPr sz="1500">
              <a:solidFill>
                <a:srgbClr val="FF0000"/>
              </a:solidFill>
              <a:latin typeface="Calibri"/>
              <a:ea typeface="Calibri"/>
              <a:cs typeface="Calibri"/>
              <a:sym typeface="Calibri"/>
            </a:endParaRPr>
          </a:p>
          <a:p>
            <a:pPr indent="0" lvl="0" marL="0" rtl="0" algn="l">
              <a:spcBef>
                <a:spcPts val="0"/>
              </a:spcBef>
              <a:spcAft>
                <a:spcPts val="0"/>
              </a:spcAft>
              <a:buNone/>
            </a:pPr>
            <a:r>
              <a:rPr lang="en" sz="1500">
                <a:solidFill>
                  <a:srgbClr val="FF0000"/>
                </a:solidFill>
                <a:latin typeface="Calibri"/>
                <a:ea typeface="Calibri"/>
                <a:cs typeface="Calibri"/>
                <a:sym typeface="Calibri"/>
              </a:rPr>
              <a:t>Vessel traffic data</a:t>
            </a:r>
            <a:endParaRPr sz="1500">
              <a:solidFill>
                <a:srgbClr val="FF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9"/>
          <p:cNvPicPr preferRelativeResize="0"/>
          <p:nvPr/>
        </p:nvPicPr>
        <p:blipFill rotWithShape="1">
          <a:blip r:embed="rId3">
            <a:alphaModFix/>
          </a:blip>
          <a:srcRect b="0" l="0" r="0" t="0"/>
          <a:stretch/>
        </p:blipFill>
        <p:spPr>
          <a:xfrm>
            <a:off x="6742050" y="118150"/>
            <a:ext cx="2283050" cy="291525"/>
          </a:xfrm>
          <a:prstGeom prst="rect">
            <a:avLst/>
          </a:prstGeom>
          <a:noFill/>
          <a:ln>
            <a:noFill/>
          </a:ln>
        </p:spPr>
      </p:pic>
      <p:sp>
        <p:nvSpPr>
          <p:cNvPr id="214" name="Google Shape;214;p29"/>
          <p:cNvSpPr/>
          <p:nvPr/>
        </p:nvSpPr>
        <p:spPr>
          <a:xfrm>
            <a:off x="5961713" y="3352025"/>
            <a:ext cx="343500" cy="2268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p:nvPr/>
        </p:nvSpPr>
        <p:spPr>
          <a:xfrm>
            <a:off x="2837663" y="3352025"/>
            <a:ext cx="343500" cy="226800"/>
          </a:xfrm>
          <a:prstGeom prst="mathMin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txBox="1"/>
          <p:nvPr>
            <p:ph type="title"/>
          </p:nvPr>
        </p:nvSpPr>
        <p:spPr>
          <a:xfrm>
            <a:off x="155475" y="242850"/>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sz="3000">
                <a:solidFill>
                  <a:srgbClr val="000000"/>
                </a:solidFill>
                <a:latin typeface="Calibri"/>
                <a:ea typeface="Calibri"/>
                <a:cs typeface="Calibri"/>
                <a:sym typeface="Calibri"/>
              </a:rPr>
              <a:t>Suitability Modeling </a:t>
            </a:r>
            <a:endParaRPr b="1" sz="3000">
              <a:solidFill>
                <a:srgbClr val="000000"/>
              </a:solidFill>
              <a:latin typeface="Calibri"/>
              <a:ea typeface="Calibri"/>
              <a:cs typeface="Calibri"/>
              <a:sym typeface="Calibri"/>
            </a:endParaRPr>
          </a:p>
        </p:txBody>
      </p:sp>
      <p:pic>
        <p:nvPicPr>
          <p:cNvPr id="217" name="Google Shape;217;p29"/>
          <p:cNvPicPr preferRelativeResize="0"/>
          <p:nvPr/>
        </p:nvPicPr>
        <p:blipFill>
          <a:blip r:embed="rId4">
            <a:alphaModFix/>
          </a:blip>
          <a:stretch>
            <a:fillRect/>
          </a:stretch>
        </p:blipFill>
        <p:spPr>
          <a:xfrm>
            <a:off x="3280650" y="1603250"/>
            <a:ext cx="2582692" cy="1937027"/>
          </a:xfrm>
          <a:prstGeom prst="rect">
            <a:avLst/>
          </a:prstGeom>
          <a:noFill/>
          <a:ln>
            <a:noFill/>
          </a:ln>
        </p:spPr>
      </p:pic>
      <p:sp>
        <p:nvSpPr>
          <p:cNvPr id="218" name="Google Shape;218;p29"/>
          <p:cNvSpPr/>
          <p:nvPr/>
        </p:nvSpPr>
        <p:spPr>
          <a:xfrm>
            <a:off x="3321625" y="3245525"/>
            <a:ext cx="2504700" cy="43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CONSTRAINTS RASTER</a:t>
            </a:r>
            <a:endParaRPr b="1">
              <a:latin typeface="Calibri"/>
              <a:ea typeface="Calibri"/>
              <a:cs typeface="Calibri"/>
              <a:sym typeface="Calibri"/>
            </a:endParaRPr>
          </a:p>
        </p:txBody>
      </p:sp>
      <p:pic>
        <p:nvPicPr>
          <p:cNvPr id="219" name="Google Shape;219;p29"/>
          <p:cNvPicPr preferRelativeResize="0"/>
          <p:nvPr/>
        </p:nvPicPr>
        <p:blipFill>
          <a:blip r:embed="rId5">
            <a:alphaModFix/>
          </a:blip>
          <a:stretch>
            <a:fillRect/>
          </a:stretch>
        </p:blipFill>
        <p:spPr>
          <a:xfrm>
            <a:off x="155475" y="1603250"/>
            <a:ext cx="2582702" cy="1937011"/>
          </a:xfrm>
          <a:prstGeom prst="rect">
            <a:avLst/>
          </a:prstGeom>
          <a:noFill/>
          <a:ln>
            <a:noFill/>
          </a:ln>
        </p:spPr>
      </p:pic>
      <p:sp>
        <p:nvSpPr>
          <p:cNvPr id="220" name="Google Shape;220;p29"/>
          <p:cNvSpPr/>
          <p:nvPr/>
        </p:nvSpPr>
        <p:spPr>
          <a:xfrm>
            <a:off x="192525" y="3245525"/>
            <a:ext cx="2504700" cy="43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SUITABILITY RASTER</a:t>
            </a:r>
            <a:endParaRPr b="1">
              <a:latin typeface="Calibri"/>
              <a:ea typeface="Calibri"/>
              <a:cs typeface="Calibri"/>
              <a:sym typeface="Calibri"/>
            </a:endParaRPr>
          </a:p>
        </p:txBody>
      </p:sp>
      <p:pic>
        <p:nvPicPr>
          <p:cNvPr id="221" name="Google Shape;221;p29"/>
          <p:cNvPicPr preferRelativeResize="0"/>
          <p:nvPr/>
        </p:nvPicPr>
        <p:blipFill>
          <a:blip r:embed="rId6">
            <a:alphaModFix/>
          </a:blip>
          <a:stretch>
            <a:fillRect/>
          </a:stretch>
        </p:blipFill>
        <p:spPr>
          <a:xfrm>
            <a:off x="6405800" y="1603250"/>
            <a:ext cx="2582702" cy="1937011"/>
          </a:xfrm>
          <a:prstGeom prst="rect">
            <a:avLst/>
          </a:prstGeom>
          <a:noFill/>
          <a:ln>
            <a:noFill/>
          </a:ln>
        </p:spPr>
      </p:pic>
      <p:sp>
        <p:nvSpPr>
          <p:cNvPr id="222" name="Google Shape;222;p29"/>
          <p:cNvSpPr/>
          <p:nvPr/>
        </p:nvSpPr>
        <p:spPr>
          <a:xfrm>
            <a:off x="6450725" y="3245525"/>
            <a:ext cx="2494500" cy="43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FINAL SUITABILITY RASTER</a:t>
            </a:r>
            <a:endParaRPr b="1">
              <a:latin typeface="Calibri"/>
              <a:ea typeface="Calibri"/>
              <a:cs typeface="Calibri"/>
              <a:sym typeface="Calibri"/>
            </a:endParaRPr>
          </a:p>
        </p:txBody>
      </p:sp>
      <p:sp>
        <p:nvSpPr>
          <p:cNvPr id="223" name="Google Shape;223;p29"/>
          <p:cNvSpPr txBox="1"/>
          <p:nvPr/>
        </p:nvSpPr>
        <p:spPr>
          <a:xfrm rot="-1903841">
            <a:off x="3396476" y="1809346"/>
            <a:ext cx="1087793" cy="44240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0000"/>
                </a:solidFill>
                <a:latin typeface="Calibri"/>
                <a:ea typeface="Calibri"/>
                <a:cs typeface="Calibri"/>
                <a:sym typeface="Calibri"/>
              </a:rPr>
              <a:t>Example</a:t>
            </a:r>
            <a:endParaRPr b="1" sz="1600">
              <a:solidFill>
                <a:srgbClr val="FF0000"/>
              </a:solidFill>
              <a:latin typeface="Calibri"/>
              <a:ea typeface="Calibri"/>
              <a:cs typeface="Calibri"/>
              <a:sym typeface="Calibri"/>
            </a:endParaRPr>
          </a:p>
        </p:txBody>
      </p:sp>
      <p:sp>
        <p:nvSpPr>
          <p:cNvPr id="224" name="Google Shape;224;p29"/>
          <p:cNvSpPr txBox="1"/>
          <p:nvPr/>
        </p:nvSpPr>
        <p:spPr>
          <a:xfrm rot="-1903841">
            <a:off x="196089" y="1809333"/>
            <a:ext cx="1087793" cy="44240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0000"/>
                </a:solidFill>
                <a:latin typeface="Calibri"/>
                <a:ea typeface="Calibri"/>
                <a:cs typeface="Calibri"/>
                <a:sym typeface="Calibri"/>
              </a:rPr>
              <a:t>Example</a:t>
            </a:r>
            <a:endParaRPr b="1" sz="1600">
              <a:solidFill>
                <a:srgbClr val="FF0000"/>
              </a:solidFill>
              <a:latin typeface="Calibri"/>
              <a:ea typeface="Calibri"/>
              <a:cs typeface="Calibri"/>
              <a:sym typeface="Calibri"/>
            </a:endParaRPr>
          </a:p>
        </p:txBody>
      </p:sp>
      <p:sp>
        <p:nvSpPr>
          <p:cNvPr id="225" name="Google Shape;225;p29"/>
          <p:cNvSpPr txBox="1"/>
          <p:nvPr/>
        </p:nvSpPr>
        <p:spPr>
          <a:xfrm rot="-1903841">
            <a:off x="6458476" y="1771696"/>
            <a:ext cx="1087793" cy="44240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0000"/>
                </a:solidFill>
                <a:latin typeface="Calibri"/>
                <a:ea typeface="Calibri"/>
                <a:cs typeface="Calibri"/>
                <a:sym typeface="Calibri"/>
              </a:rPr>
              <a:t>Example</a:t>
            </a:r>
            <a:endParaRPr b="1" sz="1600">
              <a:solidFill>
                <a:srgbClr val="FF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0"/>
          <p:cNvSpPr txBox="1"/>
          <p:nvPr>
            <p:ph type="title"/>
          </p:nvPr>
        </p:nvSpPr>
        <p:spPr>
          <a:xfrm>
            <a:off x="83500" y="374800"/>
            <a:ext cx="2871000" cy="20526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700">
                <a:solidFill>
                  <a:srgbClr val="000000"/>
                </a:solidFill>
                <a:latin typeface="Calibri"/>
                <a:ea typeface="Calibri"/>
                <a:cs typeface="Calibri"/>
                <a:sym typeface="Calibri"/>
              </a:rPr>
              <a:t>Final</a:t>
            </a:r>
            <a:endParaRPr b="1" sz="27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1" lang="en" sz="2700">
                <a:solidFill>
                  <a:srgbClr val="000000"/>
                </a:solidFill>
                <a:latin typeface="Calibri"/>
                <a:ea typeface="Calibri"/>
                <a:cs typeface="Calibri"/>
                <a:sym typeface="Calibri"/>
              </a:rPr>
              <a:t>Suitability</a:t>
            </a:r>
            <a:endParaRPr b="1" sz="2700">
              <a:solidFill>
                <a:srgbClr val="000000"/>
              </a:solidFill>
              <a:latin typeface="Calibri"/>
              <a:ea typeface="Calibri"/>
              <a:cs typeface="Calibri"/>
              <a:sym typeface="Calibri"/>
            </a:endParaRPr>
          </a:p>
        </p:txBody>
      </p:sp>
      <p:pic>
        <p:nvPicPr>
          <p:cNvPr id="231" name="Google Shape;231;p30"/>
          <p:cNvPicPr preferRelativeResize="0"/>
          <p:nvPr/>
        </p:nvPicPr>
        <p:blipFill>
          <a:blip r:embed="rId3">
            <a:alphaModFix/>
          </a:blip>
          <a:stretch>
            <a:fillRect/>
          </a:stretch>
        </p:blipFill>
        <p:spPr>
          <a:xfrm>
            <a:off x="2286000" y="0"/>
            <a:ext cx="6857999" cy="5143500"/>
          </a:xfrm>
          <a:prstGeom prst="rect">
            <a:avLst/>
          </a:prstGeom>
          <a:noFill/>
          <a:ln>
            <a:noFill/>
          </a:ln>
        </p:spPr>
      </p:pic>
      <p:sp>
        <p:nvSpPr>
          <p:cNvPr id="232" name="Google Shape;232;p30"/>
          <p:cNvSpPr txBox="1"/>
          <p:nvPr/>
        </p:nvSpPr>
        <p:spPr>
          <a:xfrm rot="-1903640">
            <a:off x="2758421" y="795987"/>
            <a:ext cx="1992099" cy="862424"/>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3600">
                <a:solidFill>
                  <a:srgbClr val="FF0000"/>
                </a:solidFill>
                <a:latin typeface="Calibri"/>
                <a:ea typeface="Calibri"/>
                <a:cs typeface="Calibri"/>
                <a:sym typeface="Calibri"/>
              </a:rPr>
              <a:t>Example</a:t>
            </a:r>
            <a:endParaRPr b="1" sz="3600">
              <a:solidFill>
                <a:srgbClr val="FF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83500" y="374800"/>
            <a:ext cx="2871000" cy="20526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700">
                <a:solidFill>
                  <a:srgbClr val="000000"/>
                </a:solidFill>
                <a:latin typeface="Calibri"/>
                <a:ea typeface="Calibri"/>
                <a:cs typeface="Calibri"/>
                <a:sym typeface="Calibri"/>
              </a:rPr>
              <a:t>Optimal Paths from One </a:t>
            </a:r>
            <a:endParaRPr b="1" sz="27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1" lang="en" sz="2700">
                <a:solidFill>
                  <a:srgbClr val="000000"/>
                </a:solidFill>
                <a:latin typeface="Calibri"/>
                <a:ea typeface="Calibri"/>
                <a:cs typeface="Calibri"/>
                <a:sym typeface="Calibri"/>
              </a:rPr>
              <a:t>Starting Point</a:t>
            </a:r>
            <a:endParaRPr b="1" sz="2700">
              <a:solidFill>
                <a:srgbClr val="000000"/>
              </a:solidFill>
              <a:latin typeface="Calibri"/>
              <a:ea typeface="Calibri"/>
              <a:cs typeface="Calibri"/>
              <a:sym typeface="Calibri"/>
            </a:endParaRPr>
          </a:p>
        </p:txBody>
      </p:sp>
      <p:pic>
        <p:nvPicPr>
          <p:cNvPr id="238" name="Google Shape;238;p31"/>
          <p:cNvPicPr preferRelativeResize="0"/>
          <p:nvPr/>
        </p:nvPicPr>
        <p:blipFill>
          <a:blip r:embed="rId3">
            <a:alphaModFix/>
          </a:blip>
          <a:stretch>
            <a:fillRect/>
          </a:stretch>
        </p:blipFill>
        <p:spPr>
          <a:xfrm>
            <a:off x="2286000" y="0"/>
            <a:ext cx="6857999" cy="5143500"/>
          </a:xfrm>
          <a:prstGeom prst="rect">
            <a:avLst/>
          </a:prstGeom>
          <a:noFill/>
          <a:ln>
            <a:noFill/>
          </a:ln>
        </p:spPr>
      </p:pic>
      <p:sp>
        <p:nvSpPr>
          <p:cNvPr id="239" name="Google Shape;239;p31"/>
          <p:cNvSpPr txBox="1"/>
          <p:nvPr/>
        </p:nvSpPr>
        <p:spPr>
          <a:xfrm rot="-1903640">
            <a:off x="2758421" y="795987"/>
            <a:ext cx="1992099" cy="862424"/>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3600">
                <a:solidFill>
                  <a:srgbClr val="FF0000"/>
                </a:solidFill>
                <a:latin typeface="Calibri"/>
                <a:ea typeface="Calibri"/>
                <a:cs typeface="Calibri"/>
                <a:sym typeface="Calibri"/>
              </a:rPr>
              <a:t>Example</a:t>
            </a:r>
            <a:endParaRPr b="1" sz="3600">
              <a:solidFill>
                <a:srgbClr val="FF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342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t>Agenda</a:t>
            </a:r>
            <a:endParaRPr b="1" sz="3020"/>
          </a:p>
        </p:txBody>
      </p:sp>
      <p:sp>
        <p:nvSpPr>
          <p:cNvPr id="71" name="Google Shape;71;p14"/>
          <p:cNvSpPr txBox="1"/>
          <p:nvPr>
            <p:ph idx="1" type="body"/>
          </p:nvPr>
        </p:nvSpPr>
        <p:spPr>
          <a:xfrm>
            <a:off x="311700" y="1015875"/>
            <a:ext cx="8154300" cy="3977700"/>
          </a:xfrm>
          <a:prstGeom prst="rect">
            <a:avLst/>
          </a:prstGeom>
        </p:spPr>
        <p:txBody>
          <a:bodyPr anchorCtr="0" anchor="t" bIns="91425" lIns="91425" spcFirstLastPara="1" rIns="91425" wrap="square" tIns="91425">
            <a:normAutofit/>
          </a:bodyPr>
          <a:lstStyle/>
          <a:p>
            <a:pPr indent="-378340" lvl="0" marL="457200" rtl="0" algn="l">
              <a:spcBef>
                <a:spcPts val="1100"/>
              </a:spcBef>
              <a:spcAft>
                <a:spcPts val="0"/>
              </a:spcAft>
              <a:buClr>
                <a:srgbClr val="3C4043"/>
              </a:buClr>
              <a:buSzPts val="2358"/>
              <a:buFont typeface="Roboto"/>
              <a:buChar char="●"/>
            </a:pPr>
            <a:r>
              <a:rPr lang="en" sz="2358">
                <a:solidFill>
                  <a:srgbClr val="3C4043"/>
                </a:solidFill>
                <a:highlight>
                  <a:srgbClr val="FFFFFF"/>
                </a:highlight>
                <a:latin typeface="Roboto"/>
                <a:ea typeface="Roboto"/>
                <a:cs typeface="Roboto"/>
                <a:sym typeface="Roboto"/>
              </a:rPr>
              <a:t>Introductions</a:t>
            </a:r>
            <a:endParaRPr sz="2358">
              <a:solidFill>
                <a:srgbClr val="3C4043"/>
              </a:solidFill>
              <a:highlight>
                <a:srgbClr val="FFFFFF"/>
              </a:highlight>
              <a:latin typeface="Roboto"/>
              <a:ea typeface="Roboto"/>
              <a:cs typeface="Roboto"/>
              <a:sym typeface="Roboto"/>
            </a:endParaRPr>
          </a:p>
          <a:p>
            <a:pPr indent="-378340" lvl="0" marL="457200" rtl="0" algn="l">
              <a:spcBef>
                <a:spcPts val="0"/>
              </a:spcBef>
              <a:spcAft>
                <a:spcPts val="0"/>
              </a:spcAft>
              <a:buClr>
                <a:srgbClr val="3C4043"/>
              </a:buClr>
              <a:buSzPts val="2358"/>
              <a:buFont typeface="Roboto"/>
              <a:buChar char="●"/>
            </a:pPr>
            <a:r>
              <a:rPr lang="en" sz="2358">
                <a:solidFill>
                  <a:srgbClr val="3C4043"/>
                </a:solidFill>
                <a:highlight>
                  <a:srgbClr val="FFFFFF"/>
                </a:highlight>
                <a:latin typeface="Roboto"/>
                <a:ea typeface="Roboto"/>
                <a:cs typeface="Roboto"/>
                <a:sym typeface="Roboto"/>
              </a:rPr>
              <a:t>Project Timelines</a:t>
            </a:r>
            <a:endParaRPr sz="2358">
              <a:solidFill>
                <a:srgbClr val="3C4043"/>
              </a:solidFill>
              <a:highlight>
                <a:srgbClr val="FFFFFF"/>
              </a:highlight>
              <a:latin typeface="Roboto"/>
              <a:ea typeface="Roboto"/>
              <a:cs typeface="Roboto"/>
              <a:sym typeface="Roboto"/>
            </a:endParaRPr>
          </a:p>
          <a:p>
            <a:pPr indent="-378340" lvl="0" marL="457200" rtl="0" algn="l">
              <a:spcBef>
                <a:spcPts val="0"/>
              </a:spcBef>
              <a:spcAft>
                <a:spcPts val="0"/>
              </a:spcAft>
              <a:buClr>
                <a:srgbClr val="3C4043"/>
              </a:buClr>
              <a:buSzPts val="2358"/>
              <a:buFont typeface="Roboto"/>
              <a:buChar char="●"/>
            </a:pPr>
            <a:r>
              <a:rPr lang="en" sz="2358">
                <a:solidFill>
                  <a:srgbClr val="3C4043"/>
                </a:solidFill>
                <a:highlight>
                  <a:srgbClr val="FFFFFF"/>
                </a:highlight>
                <a:latin typeface="Roboto"/>
                <a:ea typeface="Roboto"/>
                <a:cs typeface="Roboto"/>
                <a:sym typeface="Roboto"/>
              </a:rPr>
              <a:t>Data Inventory Review</a:t>
            </a:r>
            <a:endParaRPr sz="2358">
              <a:solidFill>
                <a:srgbClr val="3C4043"/>
              </a:solidFill>
              <a:highlight>
                <a:srgbClr val="FFFFFF"/>
              </a:highlight>
              <a:latin typeface="Roboto"/>
              <a:ea typeface="Roboto"/>
              <a:cs typeface="Roboto"/>
              <a:sym typeface="Roboto"/>
            </a:endParaRPr>
          </a:p>
          <a:p>
            <a:pPr indent="-378340" lvl="0" marL="457200" rtl="0" algn="l">
              <a:spcBef>
                <a:spcPts val="0"/>
              </a:spcBef>
              <a:spcAft>
                <a:spcPts val="0"/>
              </a:spcAft>
              <a:buClr>
                <a:srgbClr val="3C4043"/>
              </a:buClr>
              <a:buSzPts val="2358"/>
              <a:buFont typeface="Roboto"/>
              <a:buChar char="●"/>
            </a:pPr>
            <a:r>
              <a:rPr lang="en" sz="2358">
                <a:solidFill>
                  <a:srgbClr val="3C4043"/>
                </a:solidFill>
                <a:highlight>
                  <a:srgbClr val="FFFFFF"/>
                </a:highlight>
                <a:latin typeface="Roboto"/>
                <a:ea typeface="Roboto"/>
                <a:cs typeface="Roboto"/>
                <a:sym typeface="Roboto"/>
              </a:rPr>
              <a:t>Additional </a:t>
            </a:r>
            <a:r>
              <a:rPr lang="en" sz="2358">
                <a:solidFill>
                  <a:srgbClr val="3C4043"/>
                </a:solidFill>
                <a:highlight>
                  <a:srgbClr val="FFFFFF"/>
                </a:highlight>
                <a:latin typeface="Roboto"/>
                <a:ea typeface="Roboto"/>
                <a:cs typeface="Roboto"/>
                <a:sym typeface="Roboto"/>
              </a:rPr>
              <a:t>Data/Information from NMS</a:t>
            </a:r>
            <a:endParaRPr sz="2358">
              <a:solidFill>
                <a:srgbClr val="3C4043"/>
              </a:solidFill>
              <a:highlight>
                <a:srgbClr val="FFFFFF"/>
              </a:highlight>
              <a:latin typeface="Roboto"/>
              <a:ea typeface="Roboto"/>
              <a:cs typeface="Roboto"/>
              <a:sym typeface="Roboto"/>
            </a:endParaRPr>
          </a:p>
          <a:p>
            <a:pPr indent="-378340" lvl="0" marL="457200" rtl="0" algn="l">
              <a:spcBef>
                <a:spcPts val="0"/>
              </a:spcBef>
              <a:spcAft>
                <a:spcPts val="0"/>
              </a:spcAft>
              <a:buClr>
                <a:srgbClr val="3C4043"/>
              </a:buClr>
              <a:buSzPts val="2358"/>
              <a:buFont typeface="Roboto"/>
              <a:buChar char="●"/>
            </a:pPr>
            <a:r>
              <a:rPr lang="en" sz="2358">
                <a:solidFill>
                  <a:srgbClr val="3C4043"/>
                </a:solidFill>
                <a:highlight>
                  <a:srgbClr val="FFFFFF"/>
                </a:highlight>
                <a:latin typeface="Roboto"/>
                <a:ea typeface="Roboto"/>
                <a:cs typeface="Roboto"/>
                <a:sym typeface="Roboto"/>
              </a:rPr>
              <a:t>Cable Routing Modeling Example (How it works)</a:t>
            </a:r>
            <a:endParaRPr sz="2358">
              <a:solidFill>
                <a:srgbClr val="3C4043"/>
              </a:solidFill>
              <a:highlight>
                <a:srgbClr val="FFFFFF"/>
              </a:highlight>
              <a:latin typeface="Roboto"/>
              <a:ea typeface="Roboto"/>
              <a:cs typeface="Roboto"/>
              <a:sym typeface="Roboto"/>
            </a:endParaRPr>
          </a:p>
          <a:p>
            <a:pPr indent="-378340" lvl="0" marL="457200" rtl="0" algn="l">
              <a:spcBef>
                <a:spcPts val="0"/>
              </a:spcBef>
              <a:spcAft>
                <a:spcPts val="0"/>
              </a:spcAft>
              <a:buClr>
                <a:srgbClr val="3C4043"/>
              </a:buClr>
              <a:buSzPts val="2358"/>
              <a:buFont typeface="Roboto"/>
              <a:buChar char="●"/>
            </a:pPr>
            <a:r>
              <a:rPr lang="en" sz="2358">
                <a:solidFill>
                  <a:srgbClr val="3C4043"/>
                </a:solidFill>
                <a:highlight>
                  <a:srgbClr val="FFFFFF"/>
                </a:highlight>
                <a:latin typeface="Roboto"/>
                <a:ea typeface="Roboto"/>
                <a:cs typeface="Roboto"/>
                <a:sym typeface="Roboto"/>
              </a:rPr>
              <a:t>Discuss ideas for cable routing modeling through Stellwagen NMS</a:t>
            </a:r>
            <a:endParaRPr sz="2358">
              <a:solidFill>
                <a:srgbClr val="3C4043"/>
              </a:solidFill>
              <a:highlight>
                <a:srgbClr val="FFFFFF"/>
              </a:highlight>
              <a:latin typeface="Roboto"/>
              <a:ea typeface="Roboto"/>
              <a:cs typeface="Roboto"/>
              <a:sym typeface="Roboto"/>
            </a:endParaRPr>
          </a:p>
          <a:p>
            <a:pPr indent="-378340" lvl="0" marL="457200" rtl="0" algn="l">
              <a:spcBef>
                <a:spcPts val="0"/>
              </a:spcBef>
              <a:spcAft>
                <a:spcPts val="0"/>
              </a:spcAft>
              <a:buClr>
                <a:srgbClr val="3C4043"/>
              </a:buClr>
              <a:buSzPts val="2358"/>
              <a:buFont typeface="Roboto"/>
              <a:buChar char="●"/>
            </a:pPr>
            <a:r>
              <a:rPr lang="en" sz="2358">
                <a:solidFill>
                  <a:srgbClr val="3C4043"/>
                </a:solidFill>
                <a:highlight>
                  <a:srgbClr val="FFFFFF"/>
                </a:highlight>
                <a:latin typeface="Roboto"/>
                <a:ea typeface="Roboto"/>
                <a:cs typeface="Roboto"/>
                <a:sym typeface="Roboto"/>
              </a:rPr>
              <a:t>Next Steps</a:t>
            </a:r>
            <a:endParaRPr sz="2358">
              <a:solidFill>
                <a:srgbClr val="3C4043"/>
              </a:solidFill>
              <a:highlight>
                <a:srgbClr val="FFFFFF"/>
              </a:highlight>
              <a:latin typeface="Roboto"/>
              <a:ea typeface="Roboto"/>
              <a:cs typeface="Roboto"/>
              <a:sym typeface="Roboto"/>
            </a:endParaRPr>
          </a:p>
          <a:p>
            <a:pPr indent="0" lvl="0" marL="0" rtl="0" algn="l">
              <a:spcBef>
                <a:spcPts val="11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2"/>
          <p:cNvSpPr txBox="1"/>
          <p:nvPr>
            <p:ph type="title"/>
          </p:nvPr>
        </p:nvSpPr>
        <p:spPr>
          <a:xfrm>
            <a:off x="83500" y="374800"/>
            <a:ext cx="2871000" cy="20526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700">
                <a:solidFill>
                  <a:srgbClr val="000000"/>
                </a:solidFill>
                <a:latin typeface="Calibri"/>
                <a:ea typeface="Calibri"/>
                <a:cs typeface="Calibri"/>
                <a:sym typeface="Calibri"/>
              </a:rPr>
              <a:t>Optimal Path</a:t>
            </a:r>
            <a:endParaRPr b="1" sz="27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1" lang="en" sz="2700">
                <a:solidFill>
                  <a:srgbClr val="000000"/>
                </a:solidFill>
                <a:latin typeface="Calibri"/>
                <a:ea typeface="Calibri"/>
                <a:cs typeface="Calibri"/>
                <a:sym typeface="Calibri"/>
              </a:rPr>
              <a:t>with Corridor</a:t>
            </a:r>
            <a:endParaRPr b="1" sz="2700">
              <a:solidFill>
                <a:srgbClr val="000000"/>
              </a:solidFill>
              <a:latin typeface="Calibri"/>
              <a:ea typeface="Calibri"/>
              <a:cs typeface="Calibri"/>
              <a:sym typeface="Calibri"/>
            </a:endParaRPr>
          </a:p>
        </p:txBody>
      </p:sp>
      <p:pic>
        <p:nvPicPr>
          <p:cNvPr id="245" name="Google Shape;245;p32"/>
          <p:cNvPicPr preferRelativeResize="0"/>
          <p:nvPr/>
        </p:nvPicPr>
        <p:blipFill>
          <a:blip r:embed="rId3">
            <a:alphaModFix/>
          </a:blip>
          <a:stretch>
            <a:fillRect/>
          </a:stretch>
        </p:blipFill>
        <p:spPr>
          <a:xfrm>
            <a:off x="2286000" y="0"/>
            <a:ext cx="6857999" cy="5143500"/>
          </a:xfrm>
          <a:prstGeom prst="rect">
            <a:avLst/>
          </a:prstGeom>
          <a:noFill/>
          <a:ln>
            <a:noFill/>
          </a:ln>
        </p:spPr>
      </p:pic>
      <p:sp>
        <p:nvSpPr>
          <p:cNvPr id="246" name="Google Shape;246;p32"/>
          <p:cNvSpPr txBox="1"/>
          <p:nvPr/>
        </p:nvSpPr>
        <p:spPr>
          <a:xfrm rot="-1903640">
            <a:off x="2758421" y="795987"/>
            <a:ext cx="1992099" cy="862424"/>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3600">
                <a:solidFill>
                  <a:srgbClr val="FF0000"/>
                </a:solidFill>
                <a:latin typeface="Calibri"/>
                <a:ea typeface="Calibri"/>
                <a:cs typeface="Calibri"/>
                <a:sym typeface="Calibri"/>
              </a:rPr>
              <a:t>Example</a:t>
            </a:r>
            <a:endParaRPr b="1" sz="3600">
              <a:solidFill>
                <a:srgbClr val="FF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type="title"/>
          </p:nvPr>
        </p:nvSpPr>
        <p:spPr>
          <a:xfrm>
            <a:off x="83500" y="374800"/>
            <a:ext cx="2259900" cy="20526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700">
                <a:solidFill>
                  <a:srgbClr val="000000"/>
                </a:solidFill>
                <a:latin typeface="Calibri"/>
                <a:ea typeface="Calibri"/>
                <a:cs typeface="Calibri"/>
                <a:sym typeface="Calibri"/>
              </a:rPr>
              <a:t>Optimal Paths from Two Starting Points</a:t>
            </a:r>
            <a:endParaRPr b="1" sz="2700">
              <a:solidFill>
                <a:srgbClr val="000000"/>
              </a:solidFill>
              <a:latin typeface="Calibri"/>
              <a:ea typeface="Calibri"/>
              <a:cs typeface="Calibri"/>
              <a:sym typeface="Calibri"/>
            </a:endParaRPr>
          </a:p>
        </p:txBody>
      </p:sp>
      <p:pic>
        <p:nvPicPr>
          <p:cNvPr id="252" name="Google Shape;252;p33"/>
          <p:cNvPicPr preferRelativeResize="0"/>
          <p:nvPr/>
        </p:nvPicPr>
        <p:blipFill>
          <a:blip r:embed="rId3">
            <a:alphaModFix/>
          </a:blip>
          <a:stretch>
            <a:fillRect/>
          </a:stretch>
        </p:blipFill>
        <p:spPr>
          <a:xfrm>
            <a:off x="2286000" y="0"/>
            <a:ext cx="6857999" cy="5143500"/>
          </a:xfrm>
          <a:prstGeom prst="rect">
            <a:avLst/>
          </a:prstGeom>
          <a:noFill/>
          <a:ln>
            <a:noFill/>
          </a:ln>
        </p:spPr>
      </p:pic>
      <p:sp>
        <p:nvSpPr>
          <p:cNvPr id="253" name="Google Shape;253;p33"/>
          <p:cNvSpPr txBox="1"/>
          <p:nvPr/>
        </p:nvSpPr>
        <p:spPr>
          <a:xfrm rot="-1903640">
            <a:off x="2758421" y="795987"/>
            <a:ext cx="1992099" cy="862424"/>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3600">
                <a:solidFill>
                  <a:srgbClr val="FF0000"/>
                </a:solidFill>
                <a:latin typeface="Calibri"/>
                <a:ea typeface="Calibri"/>
                <a:cs typeface="Calibri"/>
                <a:sym typeface="Calibri"/>
              </a:rPr>
              <a:t>Example</a:t>
            </a:r>
            <a:endParaRPr b="1" sz="3600">
              <a:solidFill>
                <a:srgbClr val="FF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83500" y="374800"/>
            <a:ext cx="2871000" cy="20526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700">
                <a:solidFill>
                  <a:srgbClr val="000000"/>
                </a:solidFill>
                <a:latin typeface="Calibri"/>
                <a:ea typeface="Calibri"/>
                <a:cs typeface="Calibri"/>
                <a:sym typeface="Calibri"/>
              </a:rPr>
              <a:t>Optimal Paths</a:t>
            </a:r>
            <a:endParaRPr b="1" sz="2700">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1" lang="en" sz="2700">
                <a:solidFill>
                  <a:srgbClr val="000000"/>
                </a:solidFill>
                <a:latin typeface="Calibri"/>
                <a:ea typeface="Calibri"/>
                <a:cs typeface="Calibri"/>
                <a:sym typeface="Calibri"/>
              </a:rPr>
              <a:t>with Corridor</a:t>
            </a:r>
            <a:endParaRPr b="1" sz="2700">
              <a:solidFill>
                <a:srgbClr val="000000"/>
              </a:solidFill>
              <a:latin typeface="Calibri"/>
              <a:ea typeface="Calibri"/>
              <a:cs typeface="Calibri"/>
              <a:sym typeface="Calibri"/>
            </a:endParaRPr>
          </a:p>
        </p:txBody>
      </p:sp>
      <p:pic>
        <p:nvPicPr>
          <p:cNvPr id="259" name="Google Shape;259;p34"/>
          <p:cNvPicPr preferRelativeResize="0"/>
          <p:nvPr/>
        </p:nvPicPr>
        <p:blipFill>
          <a:blip r:embed="rId3">
            <a:alphaModFix/>
          </a:blip>
          <a:stretch>
            <a:fillRect/>
          </a:stretch>
        </p:blipFill>
        <p:spPr>
          <a:xfrm>
            <a:off x="2286000" y="0"/>
            <a:ext cx="6857999" cy="5143500"/>
          </a:xfrm>
          <a:prstGeom prst="rect">
            <a:avLst/>
          </a:prstGeom>
          <a:noFill/>
          <a:ln>
            <a:noFill/>
          </a:ln>
        </p:spPr>
      </p:pic>
      <p:sp>
        <p:nvSpPr>
          <p:cNvPr id="260" name="Google Shape;260;p34"/>
          <p:cNvSpPr txBox="1"/>
          <p:nvPr/>
        </p:nvSpPr>
        <p:spPr>
          <a:xfrm rot="-1903640">
            <a:off x="2758421" y="795987"/>
            <a:ext cx="1992099" cy="862424"/>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3600">
                <a:solidFill>
                  <a:srgbClr val="FF0000"/>
                </a:solidFill>
                <a:latin typeface="Calibri"/>
                <a:ea typeface="Calibri"/>
                <a:cs typeface="Calibri"/>
                <a:sym typeface="Calibri"/>
              </a:rPr>
              <a:t>Example</a:t>
            </a:r>
            <a:endParaRPr b="1" sz="3600">
              <a:solidFill>
                <a:srgbClr val="FF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252075" y="363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t>Discussion</a:t>
            </a:r>
            <a:endParaRPr b="1" sz="2820"/>
          </a:p>
        </p:txBody>
      </p:sp>
      <p:sp>
        <p:nvSpPr>
          <p:cNvPr id="266" name="Google Shape;266;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rPr>
              <a:t>Are there any “No go” areas? (CMECS features - Bank, fish spawning grounds, sensitive habitats, shipwrecks, etc.)</a:t>
            </a:r>
            <a:r>
              <a:rPr b="1" lang="en" sz="2600">
                <a:solidFill>
                  <a:schemeClr val="dk1"/>
                </a:solidFill>
              </a:rPr>
              <a:t> </a:t>
            </a:r>
            <a:endParaRPr sz="2200">
              <a:solidFill>
                <a:schemeClr val="dk1"/>
              </a:solidFill>
            </a:endParaRPr>
          </a:p>
          <a:p>
            <a:pPr indent="0" lvl="0" marL="0" rtl="0" algn="l">
              <a:spcBef>
                <a:spcPts val="1200"/>
              </a:spcBef>
              <a:spcAft>
                <a:spcPts val="0"/>
              </a:spcAft>
              <a:buNone/>
            </a:pPr>
            <a:r>
              <a:t/>
            </a:r>
            <a:endParaRPr sz="2200">
              <a:solidFill>
                <a:schemeClr val="dk1"/>
              </a:solidFill>
            </a:endParaRPr>
          </a:p>
          <a:p>
            <a:pPr indent="0" lvl="0" marL="0" rtl="0" algn="l">
              <a:spcBef>
                <a:spcPts val="1200"/>
              </a:spcBef>
              <a:spcAft>
                <a:spcPts val="0"/>
              </a:spcAft>
              <a:buNone/>
            </a:pPr>
            <a:r>
              <a:rPr lang="en" sz="2200">
                <a:solidFill>
                  <a:schemeClr val="dk1"/>
                </a:solidFill>
              </a:rPr>
              <a:t>Are there areas that would be ecological better than others?</a:t>
            </a:r>
            <a:endParaRPr sz="2200">
              <a:solidFill>
                <a:schemeClr val="dk1"/>
              </a:solidFill>
            </a:endParaRPr>
          </a:p>
          <a:p>
            <a:pPr indent="0" lvl="0" marL="0" rtl="0" algn="l">
              <a:spcBef>
                <a:spcPts val="1200"/>
              </a:spcBef>
              <a:spcAft>
                <a:spcPts val="0"/>
              </a:spcAft>
              <a:buNone/>
            </a:pPr>
            <a:r>
              <a:t/>
            </a:r>
            <a:endParaRPr sz="2200">
              <a:solidFill>
                <a:schemeClr val="dk1"/>
              </a:solidFill>
            </a:endParaRPr>
          </a:p>
          <a:p>
            <a:pPr indent="0" lvl="0" marL="0" rtl="0" algn="l">
              <a:spcBef>
                <a:spcPts val="1200"/>
              </a:spcBef>
              <a:spcAft>
                <a:spcPts val="1200"/>
              </a:spcAft>
              <a:buNone/>
            </a:pPr>
            <a:r>
              <a:rPr lang="en" sz="2200">
                <a:solidFill>
                  <a:schemeClr val="dk1"/>
                </a:solidFill>
              </a:rPr>
              <a:t>Should multiple cable routes be identified? If so, how many?</a:t>
            </a:r>
            <a:endParaRPr sz="22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ph type="title"/>
          </p:nvPr>
        </p:nvSpPr>
        <p:spPr>
          <a:xfrm>
            <a:off x="246650" y="358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Next Steps</a:t>
            </a:r>
            <a:endParaRPr b="1"/>
          </a:p>
        </p:txBody>
      </p:sp>
      <p:sp>
        <p:nvSpPr>
          <p:cNvPr id="272" name="Google Shape;272;p36"/>
          <p:cNvSpPr txBox="1"/>
          <p:nvPr>
            <p:ph idx="1" type="body"/>
          </p:nvPr>
        </p:nvSpPr>
        <p:spPr>
          <a:xfrm>
            <a:off x="75350" y="1036075"/>
            <a:ext cx="8691900" cy="3416400"/>
          </a:xfrm>
          <a:prstGeom prst="rect">
            <a:avLst/>
          </a:prstGeom>
        </p:spPr>
        <p:txBody>
          <a:bodyPr anchorCtr="0" anchor="t" bIns="91425" lIns="91425" spcFirstLastPara="1" rIns="91425" wrap="square" tIns="91425">
            <a:normAutofit fontScale="92500" lnSpcReduction="10000"/>
          </a:bodyPr>
          <a:lstStyle/>
          <a:p>
            <a:pPr indent="-346551" lvl="0" marL="457200" rtl="0" algn="l">
              <a:spcBef>
                <a:spcPts val="0"/>
              </a:spcBef>
              <a:spcAft>
                <a:spcPts val="0"/>
              </a:spcAft>
              <a:buClr>
                <a:schemeClr val="dk1"/>
              </a:buClr>
              <a:buSzPct val="111561"/>
              <a:buChar char="●"/>
            </a:pPr>
            <a:r>
              <a:rPr lang="en">
                <a:solidFill>
                  <a:schemeClr val="dk1"/>
                </a:solidFill>
              </a:rPr>
              <a:t>Stellwagen NMS Person or Persons? (To be included in future emails, modeling/methods meetings, etc.)</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46551" lvl="0" marL="457200" rtl="0" algn="l">
              <a:spcBef>
                <a:spcPts val="1200"/>
              </a:spcBef>
              <a:spcAft>
                <a:spcPts val="0"/>
              </a:spcAft>
              <a:buClr>
                <a:schemeClr val="dk1"/>
              </a:buClr>
              <a:buSzPct val="100000"/>
              <a:buChar char="●"/>
            </a:pPr>
            <a:r>
              <a:rPr lang="en" sz="2008">
                <a:solidFill>
                  <a:schemeClr val="dk1"/>
                </a:solidFill>
              </a:rPr>
              <a:t>NCCOS will coordinate with BOEM on timelines, planned cable routing work</a:t>
            </a:r>
            <a:endParaRPr sz="2008">
              <a:solidFill>
                <a:schemeClr val="dk1"/>
              </a:solidFill>
            </a:endParaRPr>
          </a:p>
          <a:p>
            <a:pPr indent="0" lvl="0" marL="457200" rtl="0" algn="l">
              <a:spcBef>
                <a:spcPts val="1200"/>
              </a:spcBef>
              <a:spcAft>
                <a:spcPts val="0"/>
              </a:spcAft>
              <a:buNone/>
            </a:pPr>
            <a:r>
              <a:t/>
            </a:r>
            <a:endParaRPr sz="2008">
              <a:solidFill>
                <a:schemeClr val="dk1"/>
              </a:solidFill>
            </a:endParaRPr>
          </a:p>
          <a:p>
            <a:pPr indent="-346551" lvl="0" marL="457200" rtl="0" algn="l">
              <a:spcBef>
                <a:spcPts val="1200"/>
              </a:spcBef>
              <a:spcAft>
                <a:spcPts val="0"/>
              </a:spcAft>
              <a:buClr>
                <a:schemeClr val="dk1"/>
              </a:buClr>
              <a:buSzPct val="100000"/>
              <a:buChar char="●"/>
            </a:pPr>
            <a:r>
              <a:rPr lang="en" sz="2008">
                <a:solidFill>
                  <a:schemeClr val="dk1"/>
                </a:solidFill>
              </a:rPr>
              <a:t>Continue to gather data sets for modeling (State waters, etc.) (Ongoing)</a:t>
            </a:r>
            <a:endParaRPr sz="2008">
              <a:solidFill>
                <a:schemeClr val="dk1"/>
              </a:solidFill>
            </a:endParaRPr>
          </a:p>
          <a:p>
            <a:pPr indent="0" lvl="0" marL="457200" rtl="0" algn="l">
              <a:spcBef>
                <a:spcPts val="1200"/>
              </a:spcBef>
              <a:spcAft>
                <a:spcPts val="0"/>
              </a:spcAft>
              <a:buNone/>
            </a:pPr>
            <a:r>
              <a:t/>
            </a:r>
            <a:endParaRPr sz="2008">
              <a:solidFill>
                <a:schemeClr val="dk1"/>
              </a:solidFill>
            </a:endParaRPr>
          </a:p>
          <a:p>
            <a:pPr indent="-346551" lvl="0" marL="457200" rtl="0" algn="l">
              <a:spcBef>
                <a:spcPts val="1200"/>
              </a:spcBef>
              <a:spcAft>
                <a:spcPts val="0"/>
              </a:spcAft>
              <a:buClr>
                <a:schemeClr val="dk1"/>
              </a:buClr>
              <a:buSzPct val="100000"/>
              <a:buChar char="●"/>
            </a:pPr>
            <a:r>
              <a:rPr lang="en" sz="2008">
                <a:solidFill>
                  <a:schemeClr val="dk1"/>
                </a:solidFill>
              </a:rPr>
              <a:t>Stakeholder meetings for cable routing (TBD)</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Gulf of Maine </a:t>
            </a:r>
            <a:r>
              <a:rPr lang="en"/>
              <a:t>Tentative</a:t>
            </a:r>
            <a:r>
              <a:rPr lang="en"/>
              <a:t> Timelines (Subject to change)</a:t>
            </a:r>
            <a:endParaRPr/>
          </a:p>
        </p:txBody>
      </p:sp>
      <p:graphicFrame>
        <p:nvGraphicFramePr>
          <p:cNvPr id="77" name="Google Shape;77;p15"/>
          <p:cNvGraphicFramePr/>
          <p:nvPr/>
        </p:nvGraphicFramePr>
        <p:xfrm>
          <a:off x="172638" y="1290500"/>
          <a:ext cx="3000000" cy="3000000"/>
        </p:xfrm>
        <a:graphic>
          <a:graphicData uri="http://schemas.openxmlformats.org/drawingml/2006/table">
            <a:tbl>
              <a:tblPr>
                <a:noFill/>
                <a:tableStyleId>{80AF924D-4D90-49C1-86ED-B83879DCCB4C}</a:tableStyleId>
              </a:tblPr>
              <a:tblGrid>
                <a:gridCol w="2024100"/>
                <a:gridCol w="2823150"/>
                <a:gridCol w="2018050"/>
                <a:gridCol w="1933425"/>
              </a:tblGrid>
              <a:tr h="571125">
                <a:tc>
                  <a:txBody>
                    <a:bodyPr/>
                    <a:lstStyle/>
                    <a:p>
                      <a:pPr indent="0" lvl="0" marL="0" rtl="0" algn="l">
                        <a:lnSpc>
                          <a:spcPct val="115000"/>
                        </a:lnSpc>
                        <a:spcBef>
                          <a:spcPts val="0"/>
                        </a:spcBef>
                        <a:spcAft>
                          <a:spcPts val="0"/>
                        </a:spcAft>
                        <a:buNone/>
                      </a:pPr>
                      <a:r>
                        <a:rPr b="1" lang="en" sz="1900"/>
                        <a:t>Region</a:t>
                      </a:r>
                      <a:endParaRPr b="1" sz="1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900"/>
                        <a:t>Wind Energy Area</a:t>
                      </a:r>
                      <a:endParaRPr b="1" sz="1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900"/>
                        <a:t>Lease Sale Area</a:t>
                      </a:r>
                      <a:endParaRPr b="1" sz="1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900"/>
                        <a:t>Cable Routing</a:t>
                      </a:r>
                      <a:endParaRPr b="1" sz="1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10125">
                <a:tc>
                  <a:txBody>
                    <a:bodyPr/>
                    <a:lstStyle/>
                    <a:p>
                      <a:pPr indent="0" lvl="0" marL="0" marR="0" rtl="0" algn="l">
                        <a:lnSpc>
                          <a:spcPct val="115000"/>
                        </a:lnSpc>
                        <a:spcBef>
                          <a:spcPts val="0"/>
                        </a:spcBef>
                        <a:spcAft>
                          <a:spcPts val="0"/>
                        </a:spcAft>
                        <a:buNone/>
                      </a:pPr>
                      <a:r>
                        <a:rPr lang="en" sz="1900"/>
                        <a:t>Gulf of Maine</a:t>
                      </a:r>
                      <a:endParaRPr sz="1900"/>
                    </a:p>
                  </a:txBody>
                  <a:tcPr marT="19050" marB="19050" marR="727000"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t>Draft: Oct. ‘23</a:t>
                      </a:r>
                      <a:endParaRPr sz="1900"/>
                    </a:p>
                    <a:p>
                      <a:pPr indent="0" lvl="0" marL="0" rtl="0" algn="ctr">
                        <a:lnSpc>
                          <a:spcPct val="115000"/>
                        </a:lnSpc>
                        <a:spcBef>
                          <a:spcPts val="0"/>
                        </a:spcBef>
                        <a:spcAft>
                          <a:spcPts val="0"/>
                        </a:spcAft>
                        <a:buNone/>
                      </a:pPr>
                      <a:r>
                        <a:rPr lang="en" sz="1900"/>
                        <a:t>Final: Mar. ‘24</a:t>
                      </a:r>
                      <a:endParaRPr sz="1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t>April 2024</a:t>
                      </a:r>
                      <a:endParaRPr sz="1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900"/>
                        <a:t>August 2024</a:t>
                      </a:r>
                      <a:endParaRPr sz="1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210550"/>
            <a:ext cx="8651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GOME</a:t>
            </a:r>
            <a:r>
              <a:rPr b="1" lang="en"/>
              <a:t> Data Inventory (Focusing on Stellwagen NMS)</a:t>
            </a:r>
            <a:endParaRPr b="1"/>
          </a:p>
        </p:txBody>
      </p:sp>
      <p:sp>
        <p:nvSpPr>
          <p:cNvPr id="83" name="Google Shape;83;p16"/>
          <p:cNvSpPr txBox="1"/>
          <p:nvPr>
            <p:ph idx="1" type="body"/>
          </p:nvPr>
        </p:nvSpPr>
        <p:spPr>
          <a:xfrm>
            <a:off x="129075" y="956700"/>
            <a:ext cx="5055000" cy="3895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Char char="●"/>
            </a:pPr>
            <a:r>
              <a:rPr lang="en" sz="2000">
                <a:solidFill>
                  <a:schemeClr val="dk1"/>
                </a:solidFill>
              </a:rPr>
              <a:t>NE Ocean Data Portal Data</a:t>
            </a:r>
            <a:endParaRPr sz="2000">
              <a:solidFill>
                <a:schemeClr val="dk1"/>
              </a:solidFill>
            </a:endParaRPr>
          </a:p>
          <a:p>
            <a:pPr indent="0" lvl="0" marL="457200" rtl="0" algn="l">
              <a:spcBef>
                <a:spcPts val="1200"/>
              </a:spcBef>
              <a:spcAft>
                <a:spcPts val="0"/>
              </a:spcAft>
              <a:buNone/>
            </a:pPr>
            <a:r>
              <a:t/>
            </a:r>
            <a:endParaRPr sz="2000">
              <a:solidFill>
                <a:schemeClr val="dk1"/>
              </a:solidFill>
            </a:endParaRPr>
          </a:p>
          <a:p>
            <a:pPr indent="-355600" lvl="0" marL="457200" rtl="0" algn="l">
              <a:spcBef>
                <a:spcPts val="1200"/>
              </a:spcBef>
              <a:spcAft>
                <a:spcPts val="0"/>
              </a:spcAft>
              <a:buClr>
                <a:schemeClr val="dk1"/>
              </a:buClr>
              <a:buSzPts val="2000"/>
              <a:buChar char="●"/>
            </a:pPr>
            <a:r>
              <a:rPr lang="en" sz="2000">
                <a:solidFill>
                  <a:schemeClr val="dk1"/>
                </a:solidFill>
              </a:rPr>
              <a:t>Bathymetry (8-m Resolution)</a:t>
            </a:r>
            <a:endParaRPr sz="2000">
              <a:solidFill>
                <a:schemeClr val="dk1"/>
              </a:solidFill>
            </a:endParaRPr>
          </a:p>
          <a:p>
            <a:pPr indent="0" lvl="0" marL="457200" rtl="0" algn="l">
              <a:spcBef>
                <a:spcPts val="1200"/>
              </a:spcBef>
              <a:spcAft>
                <a:spcPts val="0"/>
              </a:spcAft>
              <a:buNone/>
            </a:pPr>
            <a:r>
              <a:t/>
            </a:r>
            <a:endParaRPr sz="2000">
              <a:solidFill>
                <a:schemeClr val="dk1"/>
              </a:solidFill>
            </a:endParaRPr>
          </a:p>
          <a:p>
            <a:pPr indent="-355600" lvl="0" marL="457200" rtl="0" algn="l">
              <a:spcBef>
                <a:spcPts val="1200"/>
              </a:spcBef>
              <a:spcAft>
                <a:spcPts val="0"/>
              </a:spcAft>
              <a:buClr>
                <a:schemeClr val="dk1"/>
              </a:buClr>
              <a:buSzPts val="2000"/>
              <a:buChar char="●"/>
            </a:pPr>
            <a:r>
              <a:rPr lang="en" sz="2000">
                <a:solidFill>
                  <a:schemeClr val="dk1"/>
                </a:solidFill>
              </a:rPr>
              <a:t>Coastal and Marine Ecological Classification Standard (CMECS) for seafloor</a:t>
            </a:r>
            <a:endParaRPr sz="2000">
              <a:solidFill>
                <a:schemeClr val="dk1"/>
              </a:solidFill>
            </a:endParaRPr>
          </a:p>
        </p:txBody>
      </p:sp>
      <p:pic>
        <p:nvPicPr>
          <p:cNvPr id="84" name="Google Shape;84;p16"/>
          <p:cNvPicPr preferRelativeResize="0"/>
          <p:nvPr/>
        </p:nvPicPr>
        <p:blipFill rotWithShape="1">
          <a:blip r:embed="rId3">
            <a:alphaModFix/>
          </a:blip>
          <a:srcRect b="0" l="4352" r="-1289" t="2799"/>
          <a:stretch/>
        </p:blipFill>
        <p:spPr>
          <a:xfrm>
            <a:off x="5434327" y="956700"/>
            <a:ext cx="3593098" cy="407292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idx="1" type="body"/>
          </p:nvPr>
        </p:nvSpPr>
        <p:spPr>
          <a:xfrm>
            <a:off x="92700" y="176825"/>
            <a:ext cx="2233200" cy="459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33">
                <a:solidFill>
                  <a:schemeClr val="dk1"/>
                </a:solidFill>
              </a:rPr>
              <a:t>Existing</a:t>
            </a:r>
            <a:r>
              <a:rPr b="1" lang="en" sz="2433">
                <a:solidFill>
                  <a:schemeClr val="dk1"/>
                </a:solidFill>
              </a:rPr>
              <a:t> Submarine Cables</a:t>
            </a:r>
            <a:endParaRPr b="1" sz="2433">
              <a:solidFill>
                <a:schemeClr val="dk1"/>
              </a:solidFill>
            </a:endParaRPr>
          </a:p>
          <a:p>
            <a:pPr indent="0" lvl="0" marL="0" rtl="0" algn="l">
              <a:spcBef>
                <a:spcPts val="1200"/>
              </a:spcBef>
              <a:spcAft>
                <a:spcPts val="0"/>
              </a:spcAft>
              <a:buNone/>
            </a:pPr>
            <a:r>
              <a:t/>
            </a:r>
            <a:endParaRPr sz="1000"/>
          </a:p>
          <a:p>
            <a:pPr indent="0" lvl="0" marL="0" rtl="0" algn="l">
              <a:spcBef>
                <a:spcPts val="1200"/>
              </a:spcBef>
              <a:spcAft>
                <a:spcPts val="0"/>
              </a:spcAft>
              <a:buNone/>
            </a:pPr>
            <a:r>
              <a:rPr lang="en" sz="2000"/>
              <a:t>-North cable is an active fiber optic cable</a:t>
            </a:r>
            <a:endParaRPr sz="2000"/>
          </a:p>
          <a:p>
            <a:pPr indent="0" lvl="0" marL="0" rtl="0" algn="l">
              <a:spcBef>
                <a:spcPts val="1200"/>
              </a:spcBef>
              <a:spcAft>
                <a:spcPts val="1200"/>
              </a:spcAft>
              <a:buNone/>
            </a:pPr>
            <a:r>
              <a:rPr lang="en" sz="2000"/>
              <a:t>-South cable is an inactive telegraph cable</a:t>
            </a:r>
            <a:endParaRPr sz="2000"/>
          </a:p>
        </p:txBody>
      </p:sp>
      <p:pic>
        <p:nvPicPr>
          <p:cNvPr id="90" name="Google Shape;90;p17"/>
          <p:cNvPicPr preferRelativeResize="0"/>
          <p:nvPr/>
        </p:nvPicPr>
        <p:blipFill>
          <a:blip r:embed="rId3">
            <a:alphaModFix/>
          </a:blip>
          <a:stretch>
            <a:fillRect/>
          </a:stretch>
        </p:blipFill>
        <p:spPr>
          <a:xfrm>
            <a:off x="2286000" y="0"/>
            <a:ext cx="6857999"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65425" y="143800"/>
            <a:ext cx="2182500" cy="90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Bathymetry Data</a:t>
            </a:r>
            <a:endParaRPr b="1"/>
          </a:p>
        </p:txBody>
      </p:sp>
      <p:sp>
        <p:nvSpPr>
          <p:cNvPr id="96" name="Google Shape;96;p18"/>
          <p:cNvSpPr txBox="1"/>
          <p:nvPr>
            <p:ph idx="1" type="body"/>
          </p:nvPr>
        </p:nvSpPr>
        <p:spPr>
          <a:xfrm>
            <a:off x="135900" y="1144150"/>
            <a:ext cx="2056800" cy="319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chemeClr val="dk1"/>
                </a:solidFill>
              </a:rPr>
              <a:t>8 m resolution - GOM21</a:t>
            </a:r>
            <a:endParaRPr sz="2000">
              <a:solidFill>
                <a:schemeClr val="dk1"/>
              </a:solidFill>
            </a:endParaRPr>
          </a:p>
          <a:p>
            <a:pPr indent="0" lvl="0" marL="0" rtl="0" algn="l">
              <a:spcBef>
                <a:spcPts val="1200"/>
              </a:spcBef>
              <a:spcAft>
                <a:spcPts val="1200"/>
              </a:spcAft>
              <a:buNone/>
            </a:pPr>
            <a:r>
              <a:rPr lang="en" sz="2000">
                <a:solidFill>
                  <a:schemeClr val="dk1"/>
                </a:solidFill>
              </a:rPr>
              <a:t>Other data sets </a:t>
            </a:r>
            <a:r>
              <a:rPr lang="en" sz="2000">
                <a:solidFill>
                  <a:schemeClr val="dk1"/>
                </a:solidFill>
              </a:rPr>
              <a:t>exist</a:t>
            </a:r>
            <a:r>
              <a:rPr lang="en" sz="2000">
                <a:solidFill>
                  <a:schemeClr val="dk1"/>
                </a:solidFill>
              </a:rPr>
              <a:t> - is there a preferred one?</a:t>
            </a:r>
            <a:endParaRPr sz="2000">
              <a:solidFill>
                <a:schemeClr val="dk1"/>
              </a:solidFill>
            </a:endParaRPr>
          </a:p>
        </p:txBody>
      </p:sp>
      <p:pic>
        <p:nvPicPr>
          <p:cNvPr id="97" name="Google Shape;97;p18"/>
          <p:cNvPicPr preferRelativeResize="0"/>
          <p:nvPr/>
        </p:nvPicPr>
        <p:blipFill>
          <a:blip r:embed="rId3">
            <a:alphaModFix/>
          </a:blip>
          <a:stretch>
            <a:fillRect/>
          </a:stretch>
        </p:blipFill>
        <p:spPr>
          <a:xfrm>
            <a:off x="2286000" y="0"/>
            <a:ext cx="6857999"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178200" y="324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Slope Data</a:t>
            </a:r>
            <a:endParaRPr b="1"/>
          </a:p>
        </p:txBody>
      </p:sp>
      <p:pic>
        <p:nvPicPr>
          <p:cNvPr id="103" name="Google Shape;103;p19"/>
          <p:cNvPicPr preferRelativeResize="0"/>
          <p:nvPr/>
        </p:nvPicPr>
        <p:blipFill>
          <a:blip r:embed="rId3">
            <a:alphaModFix/>
          </a:blip>
          <a:stretch>
            <a:fillRect/>
          </a:stretch>
        </p:blipFill>
        <p:spPr>
          <a:xfrm>
            <a:off x="2286000" y="0"/>
            <a:ext cx="6857999"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0"/>
          <p:cNvPicPr preferRelativeResize="0"/>
          <p:nvPr/>
        </p:nvPicPr>
        <p:blipFill>
          <a:blip r:embed="rId3">
            <a:alphaModFix/>
          </a:blip>
          <a:stretch>
            <a:fillRect/>
          </a:stretch>
        </p:blipFill>
        <p:spPr>
          <a:xfrm>
            <a:off x="2286000" y="0"/>
            <a:ext cx="6857999" cy="5143500"/>
          </a:xfrm>
          <a:prstGeom prst="rect">
            <a:avLst/>
          </a:prstGeom>
          <a:noFill/>
          <a:ln>
            <a:noFill/>
          </a:ln>
        </p:spPr>
      </p:pic>
      <p:sp>
        <p:nvSpPr>
          <p:cNvPr id="109" name="Google Shape;109;p20"/>
          <p:cNvSpPr txBox="1"/>
          <p:nvPr>
            <p:ph idx="1" type="body"/>
          </p:nvPr>
        </p:nvSpPr>
        <p:spPr>
          <a:xfrm>
            <a:off x="65400" y="160275"/>
            <a:ext cx="2323500" cy="464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600">
                <a:solidFill>
                  <a:schemeClr val="dk1"/>
                </a:solidFill>
              </a:rPr>
              <a:t>CMECS Geoforms</a:t>
            </a:r>
            <a:endParaRPr b="1" sz="2600">
              <a:solidFill>
                <a:schemeClr val="dk1"/>
              </a:solidFill>
            </a:endParaRPr>
          </a:p>
          <a:p>
            <a:pPr indent="0" lvl="0" marL="0" rtl="0" algn="l">
              <a:spcBef>
                <a:spcPts val="1200"/>
              </a:spcBef>
              <a:spcAft>
                <a:spcPts val="0"/>
              </a:spcAft>
              <a:buNone/>
            </a:pPr>
            <a:r>
              <a:rPr lang="en" sz="2000">
                <a:solidFill>
                  <a:schemeClr val="dk1"/>
                </a:solidFill>
              </a:rPr>
              <a:t>Existing Submarine Cables overlaid with CMECS Geoforms</a:t>
            </a:r>
            <a:endParaRPr sz="2000">
              <a:solidFill>
                <a:schemeClr val="dk1"/>
              </a:solidFill>
            </a:endParaRPr>
          </a:p>
          <a:p>
            <a:pPr indent="0" lvl="0" marL="0" rtl="0" algn="l">
              <a:spcBef>
                <a:spcPts val="1200"/>
              </a:spcBef>
              <a:spcAft>
                <a:spcPts val="1200"/>
              </a:spcAft>
              <a:buNone/>
            </a:pPr>
            <a:r>
              <a:t/>
            </a:r>
            <a:endParaRPr sz="2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64000" y="228650"/>
            <a:ext cx="2222100" cy="108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 Industry Based Survey</a:t>
            </a:r>
            <a:endParaRPr/>
          </a:p>
        </p:txBody>
      </p:sp>
      <p:sp>
        <p:nvSpPr>
          <p:cNvPr id="115" name="Google Shape;115;p21"/>
          <p:cNvSpPr txBox="1"/>
          <p:nvPr>
            <p:ph idx="1" type="body"/>
          </p:nvPr>
        </p:nvSpPr>
        <p:spPr>
          <a:xfrm>
            <a:off x="137500" y="1264575"/>
            <a:ext cx="2148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Number of Spawning cod caught, with 2-km setback distance around center of survey transect</a:t>
            </a:r>
            <a:endParaRPr>
              <a:solidFill>
                <a:schemeClr val="dk1"/>
              </a:solidFill>
            </a:endParaRPr>
          </a:p>
        </p:txBody>
      </p:sp>
      <p:pic>
        <p:nvPicPr>
          <p:cNvPr id="116" name="Google Shape;116;p21"/>
          <p:cNvPicPr preferRelativeResize="0"/>
          <p:nvPr/>
        </p:nvPicPr>
        <p:blipFill>
          <a:blip r:embed="rId3">
            <a:alphaModFix/>
          </a:blip>
          <a:stretch>
            <a:fillRect/>
          </a:stretch>
        </p:blipFill>
        <p:spPr>
          <a:xfrm>
            <a:off x="2286000" y="0"/>
            <a:ext cx="6857999"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